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2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175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028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12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082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1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3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183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74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89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448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59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997A9-C430-4C02-8960-924506BFE5DD}" type="datetimeFigureOut">
              <a:rPr lang="tr-TR" smtClean="0"/>
              <a:t>12.05.2016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ACFD-F406-4D20-B420-AE9AD81A88F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35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/>
          <a:lstStyle/>
          <a:p>
            <a:r>
              <a:rPr lang="en-US" dirty="0" smtClean="0"/>
              <a:t>Experiment in Student Cafeteria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84076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By: Islam Musa and Ahmet </a:t>
            </a:r>
            <a:r>
              <a:rPr lang="en-US" dirty="0" err="1" smtClean="0">
                <a:solidFill>
                  <a:schemeClr val="tx1"/>
                </a:solidFill>
              </a:rPr>
              <a:t>Sina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Kaymak</a:t>
            </a:r>
            <a:endParaRPr lang="tr-TR" dirty="0" smtClean="0">
              <a:solidFill>
                <a:schemeClr val="tx1"/>
              </a:solidFill>
            </a:endParaRPr>
          </a:p>
          <a:p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0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purpose was to reduce the rubbish in the cafeteria</a:t>
            </a:r>
            <a:endParaRPr lang="tr-TR" dirty="0"/>
          </a:p>
        </p:txBody>
      </p:sp>
      <p:pic>
        <p:nvPicPr>
          <p:cNvPr id="4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0"/>
          <a:stretch/>
        </p:blipFill>
        <p:spPr>
          <a:xfrm>
            <a:off x="899592" y="2564904"/>
            <a:ext cx="3528392" cy="3497340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0" b="34696"/>
          <a:stretch/>
        </p:blipFill>
        <p:spPr>
          <a:xfrm>
            <a:off x="6347657" y="2564904"/>
            <a:ext cx="2498395" cy="3386502"/>
          </a:xfrm>
          <a:prstGeom prst="rect">
            <a:avLst/>
          </a:prstGeom>
        </p:spPr>
      </p:pic>
      <p:sp>
        <p:nvSpPr>
          <p:cNvPr id="8" name="Sağ Ok 7"/>
          <p:cNvSpPr/>
          <p:nvPr/>
        </p:nvSpPr>
        <p:spPr>
          <a:xfrm>
            <a:off x="4824028" y="4001215"/>
            <a:ext cx="792088" cy="513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3326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4000" t="-123000" b="-2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in Copenhagen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1772816"/>
            <a:ext cx="3322712" cy="1036711"/>
          </a:xfrm>
        </p:spPr>
        <p:txBody>
          <a:bodyPr/>
          <a:lstStyle/>
          <a:p>
            <a:r>
              <a:rPr lang="en-US" dirty="0" smtClean="0"/>
              <a:t>Green Footsteps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91141" y="3656593"/>
            <a:ext cx="4384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Results: Littering in the streets decreased by 46%</a:t>
            </a:r>
            <a:endParaRPr lang="tr-TR" sz="3200" b="1" dirty="0"/>
          </a:p>
        </p:txBody>
      </p:sp>
      <p:pic>
        <p:nvPicPr>
          <p:cNvPr id="5" name="İçerik Yer Tutucusu 3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28800"/>
            <a:ext cx="3924481" cy="341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36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 using Nudge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67956"/>
            <a:ext cx="3960440" cy="222774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r="17389" b="22323"/>
          <a:stretch/>
        </p:blipFill>
        <p:spPr>
          <a:xfrm>
            <a:off x="5508104" y="1867956"/>
            <a:ext cx="3374572" cy="208505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043608" y="4509120"/>
            <a:ext cx="691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000" b="1" dirty="0" smtClean="0"/>
              <a:t>Sen Hacettepelisin, Masaları ve Çevreni Temiz Tutmayı Bilirsin </a:t>
            </a:r>
            <a:r>
              <a:rPr lang="tr-TR" sz="2000" b="1" dirty="0" smtClean="0">
                <a:sym typeface="Wingdings" panose="05000000000000000000" pitchFamily="2" charset="2"/>
              </a:rPr>
              <a:t></a:t>
            </a:r>
            <a:endParaRPr lang="tr-TR" sz="2000" b="1" dirty="0" smtClean="0"/>
          </a:p>
          <a:p>
            <a:pPr marL="342900" indent="-342900">
              <a:buAutoNum type="arabicPeriod"/>
            </a:pPr>
            <a:r>
              <a:rPr lang="tr-TR" sz="2000" b="1" dirty="0" smtClean="0"/>
              <a:t> Boş Ekmek Poşetlerinizi ve Kirli Peçetelerinizi Kaldırdığınız İçin Teşekkür Ederiz </a:t>
            </a:r>
            <a:r>
              <a:rPr lang="tr-TR" sz="2000" b="1" dirty="0" smtClean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AutoNum type="arabicPeriod"/>
            </a:pPr>
            <a:r>
              <a:rPr lang="tr-TR" sz="2000" b="1" dirty="0">
                <a:sym typeface="Wingdings" panose="05000000000000000000" pitchFamily="2" charset="2"/>
              </a:rPr>
              <a:t> </a:t>
            </a:r>
            <a:r>
              <a:rPr lang="tr-TR" sz="2000" b="1" dirty="0" smtClean="0">
                <a:sym typeface="Wingdings" panose="05000000000000000000" pitchFamily="2" charset="2"/>
              </a:rPr>
              <a:t>Lütfen, Masaları Nasıl Bulmak İstiyorsak Öyle Bırakalım </a:t>
            </a:r>
            <a:endParaRPr lang="tr-T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6309320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P.S. Budget was 1,75TL </a:t>
            </a:r>
            <a:r>
              <a:rPr lang="tr-TR" b="1" dirty="0">
                <a:sym typeface="Wingdings" panose="05000000000000000000" pitchFamily="2" charset="2"/>
              </a:rPr>
              <a:t></a:t>
            </a:r>
            <a:endParaRPr lang="tr-TR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07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tr-TR" dirty="0"/>
          </a:p>
        </p:txBody>
      </p:sp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678262"/>
              </p:ext>
            </p:extLst>
          </p:nvPr>
        </p:nvGraphicFramePr>
        <p:xfrm>
          <a:off x="1331640" y="1412776"/>
          <a:ext cx="6480720" cy="4573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2304256"/>
              </a:tblGrid>
              <a:tr h="8778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Without</a:t>
                      </a:r>
                      <a:r>
                        <a:rPr lang="en-US" baseline="0" dirty="0" smtClean="0"/>
                        <a:t> Nudge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Students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Rubbish</a:t>
                      </a:r>
                      <a:r>
                        <a:rPr lang="tr-TR" baseline="0" dirty="0" smtClean="0"/>
                        <a:t> Amount Per Person</a:t>
                      </a:r>
                      <a:endParaRPr lang="tr-TR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522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0,32</a:t>
                      </a:r>
                    </a:p>
                  </a:txBody>
                  <a:tcPr/>
                </a:tc>
              </a:tr>
              <a:tr h="522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0,32</a:t>
                      </a:r>
                      <a:endParaRPr lang="tr-TR" dirty="0"/>
                    </a:p>
                  </a:txBody>
                  <a:tcPr/>
                </a:tc>
              </a:tr>
              <a:tr h="522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1158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0,34</a:t>
                      </a:r>
                      <a:endParaRPr lang="tr-TR" dirty="0"/>
                    </a:p>
                  </a:txBody>
                  <a:tcPr/>
                </a:tc>
              </a:tr>
              <a:tr h="522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With Nudge</a:t>
                      </a:r>
                      <a:endParaRPr lang="tr-TR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522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1264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0,25</a:t>
                      </a:r>
                      <a:endParaRPr lang="tr-TR" dirty="0"/>
                    </a:p>
                  </a:txBody>
                  <a:tcPr/>
                </a:tc>
              </a:tr>
              <a:tr h="522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0,16</a:t>
                      </a:r>
                      <a:endParaRPr lang="tr-TR" dirty="0"/>
                    </a:p>
                  </a:txBody>
                  <a:tcPr/>
                </a:tc>
              </a:tr>
              <a:tr h="5226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0,18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15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ANOVA results: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556792"/>
            <a:ext cx="799288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Analysis of Variance, response = Y, treatment = X: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                   Sum of squares       df      Mean square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Treatment            </a:t>
            </a:r>
            <a:r>
              <a:rPr lang="tr-TR" dirty="0" smtClean="0"/>
              <a:t> </a:t>
            </a:r>
            <a:r>
              <a:rPr lang="en-US" dirty="0" smtClean="0"/>
              <a:t> </a:t>
            </a:r>
            <a:r>
              <a:rPr lang="tr-TR" dirty="0" smtClean="0"/>
              <a:t>26666.7        </a:t>
            </a:r>
            <a:r>
              <a:rPr lang="tr-TR" dirty="0"/>
              <a:t>1          26666.7</a:t>
            </a:r>
            <a:endParaRPr lang="ru-RU" dirty="0"/>
          </a:p>
          <a:p>
            <a:r>
              <a:rPr lang="tr-TR" dirty="0"/>
              <a:t>  Residual                </a:t>
            </a:r>
            <a:r>
              <a:rPr lang="en-US" dirty="0" smtClean="0"/>
              <a:t>  </a:t>
            </a:r>
            <a:r>
              <a:rPr lang="tr-TR" dirty="0" smtClean="0"/>
              <a:t>11333.3        </a:t>
            </a:r>
            <a:r>
              <a:rPr lang="tr-TR" dirty="0"/>
              <a:t>4          2833.33</a:t>
            </a:r>
            <a:endParaRPr lang="ru-RU" dirty="0"/>
          </a:p>
          <a:p>
            <a:r>
              <a:rPr lang="tr-TR" dirty="0"/>
              <a:t>  Total                     </a:t>
            </a:r>
            <a:r>
              <a:rPr lang="en-US" dirty="0" smtClean="0"/>
              <a:t>      </a:t>
            </a:r>
            <a:r>
              <a:rPr lang="tr-TR" dirty="0" smtClean="0"/>
              <a:t> </a:t>
            </a:r>
            <a:r>
              <a:rPr lang="tr-TR" dirty="0"/>
              <a:t>38000        5             7600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F(1, 4) = 26666.7 / 2833.33 = 9.41176 [</a:t>
            </a:r>
            <a:r>
              <a:rPr lang="tr-TR" sz="2000" b="1" dirty="0">
                <a:solidFill>
                  <a:srgbClr val="FF0000"/>
                </a:solidFill>
              </a:rPr>
              <a:t>p-value 0.0374</a:t>
            </a:r>
            <a:r>
              <a:rPr lang="tr-TR" dirty="0"/>
              <a:t>]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Level         n       mean     std. dev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0             3    396.667       15.275</a:t>
            </a:r>
            <a:endParaRPr lang="ru-RU" dirty="0"/>
          </a:p>
          <a:p>
            <a:r>
              <a:rPr lang="tr-TR" dirty="0"/>
              <a:t>  1             3    263.333       73.711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Grand mean = 330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711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908720"/>
            <a:ext cx="66247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Analysis of Variance, response = z, treatment = X: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                   Sum of squares       df      Mean square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Treatment                 0.02535        1          0.02535</a:t>
            </a:r>
            <a:endParaRPr lang="ru-RU" dirty="0"/>
          </a:p>
          <a:p>
            <a:r>
              <a:rPr lang="tr-TR" dirty="0"/>
              <a:t>  Residual               0.00473333        4       0.00118333</a:t>
            </a:r>
            <a:endParaRPr lang="ru-RU" dirty="0"/>
          </a:p>
          <a:p>
            <a:r>
              <a:rPr lang="tr-TR" dirty="0"/>
              <a:t>  Total                   0.0300833        5       0.00601667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F(1, 4) = 0.02535 / 0.00118333 = 21.4225 [</a:t>
            </a:r>
            <a:r>
              <a:rPr lang="tr-TR" sz="2400" dirty="0">
                <a:solidFill>
                  <a:srgbClr val="FF0000"/>
                </a:solidFill>
              </a:rPr>
              <a:t>p-value 0.0098</a:t>
            </a:r>
            <a:r>
              <a:rPr lang="tr-TR" dirty="0"/>
              <a:t>]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Level         n       mean     std. dev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0             3   0.326667     0.011547</a:t>
            </a:r>
            <a:endParaRPr lang="ru-RU" dirty="0"/>
          </a:p>
          <a:p>
            <a:r>
              <a:rPr lang="tr-TR" dirty="0"/>
              <a:t>  1             3   0.196667     0.047258</a:t>
            </a:r>
            <a:endParaRPr lang="ru-RU" dirty="0"/>
          </a:p>
          <a:p>
            <a:r>
              <a:rPr lang="tr-TR" dirty="0"/>
              <a:t> </a:t>
            </a:r>
            <a:endParaRPr lang="ru-RU" dirty="0"/>
          </a:p>
          <a:p>
            <a:r>
              <a:rPr lang="tr-TR" dirty="0"/>
              <a:t>  Grand mean = 0.261667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41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2160240"/>
          </a:xfrm>
        </p:spPr>
        <p:txBody>
          <a:bodyPr/>
          <a:lstStyle/>
          <a:p>
            <a:r>
              <a:rPr lang="en-US" dirty="0" smtClean="0"/>
              <a:t>The amount of rubbish decreased by 66%</a:t>
            </a:r>
          </a:p>
          <a:p>
            <a:r>
              <a:rPr lang="en-US" dirty="0" smtClean="0"/>
              <a:t>The amount of rubbish per person decreased by 60%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435758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155</Words>
  <Application>Microsoft Office PowerPoint</Application>
  <PresentationFormat>Экран (4:3)</PresentationFormat>
  <Paragraphs>70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Ofis Teması</vt:lpstr>
      <vt:lpstr>Experiment in Student Cafeteria</vt:lpstr>
      <vt:lpstr>The purpose was to reduce the rubbish in the cafeteria</vt:lpstr>
      <vt:lpstr>Case study in Copenhagen </vt:lpstr>
      <vt:lpstr>Experiment using Nudge</vt:lpstr>
      <vt:lpstr>Results</vt:lpstr>
      <vt:lpstr>ANOVA results:</vt:lpstr>
      <vt:lpstr>Презентация PowerPoint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in Student Cafeteria</dc:title>
  <dc:creator>Öğrenci</dc:creator>
  <cp:lastModifiedBy>asus</cp:lastModifiedBy>
  <cp:revision>16</cp:revision>
  <dcterms:created xsi:type="dcterms:W3CDTF">2016-05-12T07:45:03Z</dcterms:created>
  <dcterms:modified xsi:type="dcterms:W3CDTF">2016-05-12T20:47:01Z</dcterms:modified>
</cp:coreProperties>
</file>