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5" r:id="rId4"/>
    <p:sldId id="259" r:id="rId5"/>
    <p:sldId id="260" r:id="rId6"/>
    <p:sldId id="262" r:id="rId7"/>
    <p:sldId id="264" r:id="rId8"/>
    <p:sldId id="27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656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6E81CF1-E772-47EE-A87A-48264B9D8F39}" type="datetimeFigureOut">
              <a:rPr lang="tr-TR" smtClean="0"/>
              <a:pPr/>
              <a:t>12.5.2016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A0CFD16-500C-4991-A3D9-3E5F2A85BFB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081208"/>
          </a:xfrm>
        </p:spPr>
        <p:txBody>
          <a:bodyPr/>
          <a:lstStyle/>
          <a:p>
            <a:r>
              <a:rPr lang="tr-TR" dirty="0" err="1" smtClean="0"/>
              <a:t>Brand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on </a:t>
            </a:r>
            <a:r>
              <a:rPr lang="tr-TR" dirty="0" err="1" smtClean="0"/>
              <a:t>Customer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40544" y="1643050"/>
            <a:ext cx="8062912" cy="2359830"/>
          </a:xfrm>
        </p:spPr>
        <p:txBody>
          <a:bodyPr>
            <a:normAutofit/>
          </a:bodyPr>
          <a:lstStyle/>
          <a:p>
            <a:pPr lvl="1"/>
            <a:endParaRPr lang="tr-TR" sz="4000" dirty="0" smtClean="0"/>
          </a:p>
          <a:p>
            <a:pPr lvl="1"/>
            <a:endParaRPr lang="tr-TR" sz="4000" dirty="0" smtClean="0"/>
          </a:p>
          <a:p>
            <a:pPr lvl="1"/>
            <a:r>
              <a:rPr lang="tr-TR" sz="4000" dirty="0" smtClean="0"/>
              <a:t>IDIL OBEN GIRGIN</a:t>
            </a:r>
          </a:p>
          <a:p>
            <a:pPr lvl="1"/>
            <a:endParaRPr lang="tr-TR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428604"/>
            <a:ext cx="8572560" cy="6026204"/>
          </a:xfrm>
        </p:spPr>
        <p:txBody>
          <a:bodyPr>
            <a:normAutofit fontScale="47500" lnSpcReduction="20000"/>
          </a:bodyPr>
          <a:lstStyle/>
          <a:p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evaluations</a:t>
            </a:r>
            <a:r>
              <a:rPr lang="tr-TR" dirty="0" smtClean="0"/>
              <a:t>: 63</a:t>
            </a:r>
          </a:p>
          <a:p>
            <a:r>
              <a:rPr lang="tr-TR" dirty="0" err="1" smtClean="0"/>
              <a:t>Evaluations</a:t>
            </a:r>
            <a:r>
              <a:rPr lang="tr-TR" dirty="0" smtClean="0"/>
              <a:t> of </a:t>
            </a:r>
            <a:r>
              <a:rPr lang="tr-TR" dirty="0" err="1" smtClean="0"/>
              <a:t>gradient</a:t>
            </a:r>
            <a:r>
              <a:rPr lang="tr-TR" dirty="0" smtClean="0"/>
              <a:t>: 36</a:t>
            </a:r>
          </a:p>
          <a:p>
            <a:endParaRPr lang="tr-TR" dirty="0" smtClean="0"/>
          </a:p>
          <a:p>
            <a:r>
              <a:rPr lang="tr-TR" dirty="0" smtClean="0"/>
              <a:t>Model 3: </a:t>
            </a:r>
            <a:r>
              <a:rPr lang="tr-TR" dirty="0" err="1" smtClean="0"/>
              <a:t>Ordered</a:t>
            </a:r>
            <a:r>
              <a:rPr lang="tr-TR" dirty="0" smtClean="0"/>
              <a:t> </a:t>
            </a:r>
            <a:r>
              <a:rPr lang="tr-TR" dirty="0" err="1" smtClean="0"/>
              <a:t>Logit</a:t>
            </a:r>
            <a:r>
              <a:rPr lang="tr-TR" dirty="0" smtClean="0"/>
              <a:t>,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observations</a:t>
            </a:r>
            <a:r>
              <a:rPr lang="tr-TR" dirty="0" smtClean="0"/>
              <a:t> 1-16</a:t>
            </a:r>
          </a:p>
          <a:p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: B_</a:t>
            </a:r>
            <a:r>
              <a:rPr lang="tr-TR" dirty="0" err="1" smtClean="0"/>
              <a:t>Cappy</a:t>
            </a:r>
            <a:endParaRPr lang="tr-TR" dirty="0" smtClean="0"/>
          </a:p>
          <a:p>
            <a:r>
              <a:rPr lang="tr-TR" dirty="0" smtClean="0"/>
              <a:t>Standard </a:t>
            </a: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Hessian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            </a:t>
            </a:r>
            <a:r>
              <a:rPr lang="tr-TR" dirty="0" err="1" smtClean="0"/>
              <a:t>coefficient</a:t>
            </a:r>
            <a:r>
              <a:rPr lang="tr-TR" dirty="0" smtClean="0"/>
              <a:t>   </a:t>
            </a:r>
            <a:r>
              <a:rPr lang="tr-TR" dirty="0" err="1" smtClean="0"/>
              <a:t>std</a:t>
            </a:r>
            <a:r>
              <a:rPr lang="tr-TR" dirty="0" smtClean="0"/>
              <a:t>. </a:t>
            </a:r>
            <a:r>
              <a:rPr lang="tr-TR" dirty="0" err="1" smtClean="0"/>
              <a:t>error</a:t>
            </a:r>
            <a:r>
              <a:rPr lang="tr-TR" dirty="0" smtClean="0"/>
              <a:t>       z       p-</a:t>
            </a:r>
            <a:r>
              <a:rPr lang="tr-TR" dirty="0" err="1" smtClean="0"/>
              <a:t>value</a:t>
            </a:r>
            <a:endParaRPr lang="tr-TR" dirty="0" smtClean="0"/>
          </a:p>
          <a:p>
            <a:r>
              <a:rPr lang="tr-TR" dirty="0" smtClean="0"/>
              <a:t>  ---------------------------------------------------------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Price</a:t>
            </a:r>
            <a:r>
              <a:rPr lang="tr-TR" dirty="0" smtClean="0"/>
              <a:t>       1.48847       0.910693     1.634      0.1022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Brand</a:t>
            </a:r>
            <a:r>
              <a:rPr lang="tr-TR" dirty="0" smtClean="0"/>
              <a:t>      −0.191302      0.811833    −0.2356     0.8137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Taste</a:t>
            </a:r>
            <a:r>
              <a:rPr lang="tr-TR" dirty="0" smtClean="0"/>
              <a:t>      −0.706140      1.05483     −0.6694     0.5032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Color</a:t>
            </a:r>
            <a:r>
              <a:rPr lang="tr-TR" dirty="0" smtClean="0"/>
              <a:t>       1.21853       0.929690     1.311      0.1900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Package</a:t>
            </a:r>
            <a:r>
              <a:rPr lang="tr-TR" dirty="0" smtClean="0"/>
              <a:t>    −2.31351       1.36588     −1.694      0.0903  *</a:t>
            </a:r>
          </a:p>
          <a:p>
            <a:endParaRPr lang="tr-TR" dirty="0" smtClean="0"/>
          </a:p>
          <a:p>
            <a:r>
              <a:rPr lang="tr-TR" dirty="0" smtClean="0"/>
              <a:t>  cut1       −1.54047       8.76758     −0.1757     0.8605 </a:t>
            </a:r>
          </a:p>
          <a:p>
            <a:r>
              <a:rPr lang="tr-TR" dirty="0" smtClean="0"/>
              <a:t>  cut2       −1.11605       8.77222     −0.1272     0.8988 </a:t>
            </a:r>
          </a:p>
          <a:p>
            <a:r>
              <a:rPr lang="tr-TR" dirty="0" smtClean="0"/>
              <a:t>  cut3        0.0538760     8.74548      0.006160   0.9951 </a:t>
            </a:r>
          </a:p>
          <a:p>
            <a:r>
              <a:rPr lang="tr-TR" dirty="0" smtClean="0"/>
              <a:t>  cut4        1.37631       8.72687      0.1577     0.8747 </a:t>
            </a:r>
          </a:p>
          <a:p>
            <a:endParaRPr lang="tr-TR" dirty="0" smtClean="0"/>
          </a:p>
          <a:p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dependent</a:t>
            </a:r>
            <a:r>
              <a:rPr lang="tr-TR" dirty="0" smtClean="0"/>
              <a:t> var   2.500000   S.D. </a:t>
            </a:r>
            <a:r>
              <a:rPr lang="tr-TR" dirty="0" err="1" smtClean="0"/>
              <a:t>dependent</a:t>
            </a:r>
            <a:r>
              <a:rPr lang="tr-TR" dirty="0" smtClean="0"/>
              <a:t> var   1.549193</a:t>
            </a:r>
          </a:p>
          <a:p>
            <a:r>
              <a:rPr lang="tr-TR" dirty="0" err="1" smtClean="0"/>
              <a:t>Log</a:t>
            </a:r>
            <a:r>
              <a:rPr lang="tr-TR" dirty="0" smtClean="0"/>
              <a:t>-</a:t>
            </a:r>
            <a:r>
              <a:rPr lang="tr-TR" dirty="0" err="1" smtClean="0"/>
              <a:t>likelihood</a:t>
            </a:r>
            <a:r>
              <a:rPr lang="tr-TR" dirty="0" smtClean="0"/>
              <a:t>      −19.15281   </a:t>
            </a:r>
            <a:r>
              <a:rPr lang="tr-TR" dirty="0" err="1" smtClean="0"/>
              <a:t>Akaike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 56.30562</a:t>
            </a:r>
          </a:p>
          <a:p>
            <a:r>
              <a:rPr lang="tr-TR" dirty="0" err="1" smtClean="0"/>
              <a:t>Schwarz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63.25892   </a:t>
            </a:r>
            <a:r>
              <a:rPr lang="tr-TR" dirty="0" err="1" smtClean="0"/>
              <a:t>Hannan</a:t>
            </a:r>
            <a:r>
              <a:rPr lang="tr-TR" dirty="0" smtClean="0"/>
              <a:t>-</a:t>
            </a:r>
            <a:r>
              <a:rPr lang="tr-TR" dirty="0" err="1" smtClean="0"/>
              <a:t>Quinn</a:t>
            </a:r>
            <a:r>
              <a:rPr lang="tr-TR" dirty="0" smtClean="0"/>
              <a:t>         56.66169</a:t>
            </a:r>
          </a:p>
          <a:p>
            <a:endParaRPr lang="tr-TR" dirty="0" smtClean="0"/>
          </a:p>
          <a:p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cases</a:t>
            </a:r>
            <a:r>
              <a:rPr lang="tr-TR" dirty="0" smtClean="0"/>
              <a:t> '</a:t>
            </a:r>
            <a:r>
              <a:rPr lang="tr-TR" dirty="0" err="1" smtClean="0"/>
              <a:t>correctly</a:t>
            </a:r>
            <a:r>
              <a:rPr lang="tr-TR" dirty="0" smtClean="0"/>
              <a:t> </a:t>
            </a:r>
            <a:r>
              <a:rPr lang="tr-TR" dirty="0" err="1" smtClean="0"/>
              <a:t>predicted</a:t>
            </a:r>
            <a:r>
              <a:rPr lang="tr-TR" dirty="0" smtClean="0"/>
              <a:t>' = 9 (56.2%)</a:t>
            </a:r>
          </a:p>
          <a:p>
            <a:r>
              <a:rPr lang="tr-TR" dirty="0" err="1" smtClean="0"/>
              <a:t>Likelihood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test: </a:t>
            </a:r>
            <a:r>
              <a:rPr lang="tr-TR" dirty="0" err="1" smtClean="0"/>
              <a:t>Chi</a:t>
            </a:r>
            <a:r>
              <a:rPr lang="tr-TR" dirty="0" smtClean="0"/>
              <a:t>-</a:t>
            </a:r>
            <a:r>
              <a:rPr lang="tr-TR" dirty="0" err="1" smtClean="0"/>
              <a:t>square</a:t>
            </a:r>
            <a:r>
              <a:rPr lang="tr-TR" dirty="0" smtClean="0"/>
              <a:t>(5) = 9.25783 [0.0992]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811890"/>
          </a:xfrm>
        </p:spPr>
        <p:txBody>
          <a:bodyPr>
            <a:normAutofit fontScale="47500" lnSpcReduction="20000"/>
          </a:bodyPr>
          <a:lstStyle/>
          <a:p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evaluations</a:t>
            </a:r>
            <a:r>
              <a:rPr lang="tr-TR" dirty="0" smtClean="0"/>
              <a:t>: 57</a:t>
            </a:r>
          </a:p>
          <a:p>
            <a:r>
              <a:rPr lang="tr-TR" dirty="0" err="1" smtClean="0"/>
              <a:t>Evaluations</a:t>
            </a:r>
            <a:r>
              <a:rPr lang="tr-TR" dirty="0" smtClean="0"/>
              <a:t> of </a:t>
            </a:r>
            <a:r>
              <a:rPr lang="tr-TR" dirty="0" err="1" smtClean="0"/>
              <a:t>gradient</a:t>
            </a:r>
            <a:r>
              <a:rPr lang="tr-TR" dirty="0" smtClean="0"/>
              <a:t>: 34</a:t>
            </a:r>
          </a:p>
          <a:p>
            <a:endParaRPr lang="tr-TR" dirty="0" smtClean="0"/>
          </a:p>
          <a:p>
            <a:r>
              <a:rPr lang="tr-TR" dirty="0" smtClean="0"/>
              <a:t>Model 4: </a:t>
            </a:r>
            <a:r>
              <a:rPr lang="tr-TR" dirty="0" err="1" smtClean="0"/>
              <a:t>Ordered</a:t>
            </a:r>
            <a:r>
              <a:rPr lang="tr-TR" dirty="0" smtClean="0"/>
              <a:t> </a:t>
            </a:r>
            <a:r>
              <a:rPr lang="tr-TR" dirty="0" err="1" smtClean="0"/>
              <a:t>Logit</a:t>
            </a:r>
            <a:r>
              <a:rPr lang="tr-TR" dirty="0" smtClean="0"/>
              <a:t>,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observations</a:t>
            </a:r>
            <a:r>
              <a:rPr lang="tr-TR" dirty="0" smtClean="0"/>
              <a:t> 1-16</a:t>
            </a:r>
          </a:p>
          <a:p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: T_</a:t>
            </a:r>
            <a:r>
              <a:rPr lang="tr-TR" dirty="0" err="1" smtClean="0"/>
              <a:t>Jucy</a:t>
            </a:r>
            <a:endParaRPr lang="tr-TR" dirty="0" smtClean="0"/>
          </a:p>
          <a:p>
            <a:r>
              <a:rPr lang="tr-TR" dirty="0" smtClean="0"/>
              <a:t>Standard </a:t>
            </a: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Hessian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            </a:t>
            </a:r>
            <a:r>
              <a:rPr lang="tr-TR" dirty="0" err="1" smtClean="0"/>
              <a:t>coefficient</a:t>
            </a:r>
            <a:r>
              <a:rPr lang="tr-TR" dirty="0" smtClean="0"/>
              <a:t>   </a:t>
            </a:r>
            <a:r>
              <a:rPr lang="tr-TR" dirty="0" err="1" smtClean="0"/>
              <a:t>std</a:t>
            </a:r>
            <a:r>
              <a:rPr lang="tr-TR" dirty="0" smtClean="0"/>
              <a:t>. </a:t>
            </a:r>
            <a:r>
              <a:rPr lang="tr-TR" dirty="0" err="1" smtClean="0"/>
              <a:t>error</a:t>
            </a:r>
            <a:r>
              <a:rPr lang="tr-TR" dirty="0" smtClean="0"/>
              <a:t>      z      p-</a:t>
            </a:r>
            <a:r>
              <a:rPr lang="tr-TR" dirty="0" err="1" smtClean="0"/>
              <a:t>value</a:t>
            </a:r>
            <a:endParaRPr lang="tr-TR" dirty="0" smtClean="0"/>
          </a:p>
          <a:p>
            <a:r>
              <a:rPr lang="tr-TR" dirty="0" smtClean="0"/>
              <a:t>  -------------------------------------------------------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Price</a:t>
            </a:r>
            <a:r>
              <a:rPr lang="tr-TR" dirty="0" smtClean="0"/>
              <a:t>        1.40664      0.800170     1.758    0.0788  *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Brand</a:t>
            </a:r>
            <a:r>
              <a:rPr lang="tr-TR" dirty="0" smtClean="0"/>
              <a:t>        2.14640      1.14920      1.868    0.0618  *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Taste</a:t>
            </a:r>
            <a:r>
              <a:rPr lang="tr-TR" dirty="0" smtClean="0"/>
              <a:t>        1.00320      1.48628      0.6750   0.4997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Color</a:t>
            </a:r>
            <a:r>
              <a:rPr lang="tr-TR" dirty="0" smtClean="0"/>
              <a:t>        0.361273     0.836353     0.4320   0.6658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Package</a:t>
            </a:r>
            <a:r>
              <a:rPr lang="tr-TR" dirty="0" smtClean="0"/>
              <a:t>     −1.00843      1.07487     −0.9382   0.3481 </a:t>
            </a:r>
          </a:p>
          <a:p>
            <a:endParaRPr lang="tr-TR" dirty="0" smtClean="0"/>
          </a:p>
          <a:p>
            <a:r>
              <a:rPr lang="tr-TR" dirty="0" smtClean="0"/>
              <a:t>  cut1         7.29488      9.72338      0.7502   0.4531 </a:t>
            </a:r>
          </a:p>
          <a:p>
            <a:r>
              <a:rPr lang="tr-TR" dirty="0" smtClean="0"/>
              <a:t>  cut2         7.70950      9.74131      0.7914   0.4287 </a:t>
            </a:r>
          </a:p>
          <a:p>
            <a:r>
              <a:rPr lang="tr-TR" dirty="0" smtClean="0"/>
              <a:t>  cut3         9.80887      9.95493      0.9853   0.3245 </a:t>
            </a:r>
          </a:p>
          <a:p>
            <a:r>
              <a:rPr lang="tr-TR" dirty="0" smtClean="0"/>
              <a:t>  cut4        11.9482      10.1542       1.177    0.2393 </a:t>
            </a:r>
          </a:p>
          <a:p>
            <a:endParaRPr lang="tr-TR" dirty="0" smtClean="0"/>
          </a:p>
          <a:p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dependent</a:t>
            </a:r>
            <a:r>
              <a:rPr lang="tr-TR" dirty="0" smtClean="0"/>
              <a:t> var   2.875000   S.D. </a:t>
            </a:r>
            <a:r>
              <a:rPr lang="tr-TR" dirty="0" err="1" smtClean="0"/>
              <a:t>dependent</a:t>
            </a:r>
            <a:r>
              <a:rPr lang="tr-TR" dirty="0" smtClean="0"/>
              <a:t> var   1.543805</a:t>
            </a:r>
          </a:p>
          <a:p>
            <a:r>
              <a:rPr lang="tr-TR" dirty="0" err="1" smtClean="0"/>
              <a:t>Log</a:t>
            </a:r>
            <a:r>
              <a:rPr lang="tr-TR" dirty="0" smtClean="0"/>
              <a:t>-</a:t>
            </a:r>
            <a:r>
              <a:rPr lang="tr-TR" dirty="0" err="1" smtClean="0"/>
              <a:t>likelihood</a:t>
            </a:r>
            <a:r>
              <a:rPr lang="tr-TR" dirty="0" smtClean="0"/>
              <a:t>      −17.79837   </a:t>
            </a:r>
            <a:r>
              <a:rPr lang="tr-TR" dirty="0" err="1" smtClean="0"/>
              <a:t>Akaike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 53.59674</a:t>
            </a:r>
          </a:p>
          <a:p>
            <a:r>
              <a:rPr lang="tr-TR" dirty="0" err="1" smtClean="0"/>
              <a:t>Schwarz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60.55004   </a:t>
            </a:r>
            <a:r>
              <a:rPr lang="tr-TR" dirty="0" err="1" smtClean="0"/>
              <a:t>Hannan</a:t>
            </a:r>
            <a:r>
              <a:rPr lang="tr-TR" dirty="0" smtClean="0"/>
              <a:t>-</a:t>
            </a:r>
            <a:r>
              <a:rPr lang="tr-TR" dirty="0" err="1" smtClean="0"/>
              <a:t>Quinn</a:t>
            </a:r>
            <a:r>
              <a:rPr lang="tr-TR" dirty="0" smtClean="0"/>
              <a:t>         53.95281</a:t>
            </a:r>
          </a:p>
          <a:p>
            <a:endParaRPr lang="tr-TR" dirty="0" smtClean="0"/>
          </a:p>
          <a:p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cases</a:t>
            </a:r>
            <a:r>
              <a:rPr lang="tr-TR" dirty="0" smtClean="0"/>
              <a:t> '</a:t>
            </a:r>
            <a:r>
              <a:rPr lang="tr-TR" dirty="0" err="1" smtClean="0"/>
              <a:t>correctly</a:t>
            </a:r>
            <a:r>
              <a:rPr lang="tr-TR" dirty="0" smtClean="0"/>
              <a:t> </a:t>
            </a:r>
            <a:r>
              <a:rPr lang="tr-TR" dirty="0" err="1" smtClean="0"/>
              <a:t>predicted</a:t>
            </a:r>
            <a:r>
              <a:rPr lang="tr-TR" dirty="0" smtClean="0"/>
              <a:t>' = 12 (75.0%)</a:t>
            </a:r>
          </a:p>
          <a:p>
            <a:r>
              <a:rPr lang="tr-TR" dirty="0" err="1" smtClean="0"/>
              <a:t>Likelihood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test: </a:t>
            </a:r>
            <a:r>
              <a:rPr lang="tr-TR" dirty="0" err="1" smtClean="0"/>
              <a:t>Chi</a:t>
            </a:r>
            <a:r>
              <a:rPr lang="tr-TR" dirty="0" smtClean="0"/>
              <a:t>-</a:t>
            </a:r>
            <a:r>
              <a:rPr lang="tr-TR" dirty="0" err="1" smtClean="0"/>
              <a:t>square</a:t>
            </a:r>
            <a:r>
              <a:rPr lang="tr-TR" dirty="0" smtClean="0"/>
              <a:t>(5) = 14.8988 [0.0108]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Taste</a:t>
            </a:r>
            <a:r>
              <a:rPr lang="tr-TR" dirty="0" smtClean="0"/>
              <a:t> </a:t>
            </a:r>
            <a:r>
              <a:rPr lang="tr-TR" dirty="0" err="1" smtClean="0"/>
              <a:t>jucy</a:t>
            </a:r>
            <a:r>
              <a:rPr lang="tr-TR" dirty="0" smtClean="0"/>
              <a:t>-</a:t>
            </a:r>
            <a:r>
              <a:rPr lang="tr-TR" dirty="0" err="1" smtClean="0"/>
              <a:t>Taste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811758"/>
          </a:xfrm>
        </p:spPr>
        <p:txBody>
          <a:bodyPr>
            <a:normAutofit fontScale="47500" lnSpcReduction="20000"/>
          </a:bodyPr>
          <a:lstStyle/>
          <a:p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evaluations</a:t>
            </a:r>
            <a:r>
              <a:rPr lang="tr-TR" dirty="0" smtClean="0"/>
              <a:t>: 20</a:t>
            </a:r>
          </a:p>
          <a:p>
            <a:r>
              <a:rPr lang="tr-TR" dirty="0" err="1" smtClean="0"/>
              <a:t>Evaluations</a:t>
            </a:r>
            <a:r>
              <a:rPr lang="tr-TR" dirty="0" smtClean="0"/>
              <a:t> of </a:t>
            </a:r>
            <a:r>
              <a:rPr lang="tr-TR" dirty="0" err="1" smtClean="0"/>
              <a:t>gradient</a:t>
            </a:r>
            <a:r>
              <a:rPr lang="tr-TR" dirty="0" smtClean="0"/>
              <a:t>: 11</a:t>
            </a:r>
          </a:p>
          <a:p>
            <a:endParaRPr lang="tr-TR" dirty="0" smtClean="0"/>
          </a:p>
          <a:p>
            <a:r>
              <a:rPr lang="tr-TR" dirty="0" smtClean="0"/>
              <a:t>Model 6: </a:t>
            </a:r>
            <a:r>
              <a:rPr lang="tr-TR" dirty="0" err="1" smtClean="0"/>
              <a:t>Ordered</a:t>
            </a:r>
            <a:r>
              <a:rPr lang="tr-TR" dirty="0" smtClean="0"/>
              <a:t> </a:t>
            </a:r>
            <a:r>
              <a:rPr lang="tr-TR" dirty="0" err="1" smtClean="0"/>
              <a:t>Logit</a:t>
            </a:r>
            <a:r>
              <a:rPr lang="tr-TR" dirty="0" smtClean="0"/>
              <a:t>,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observations</a:t>
            </a:r>
            <a:r>
              <a:rPr lang="tr-TR" dirty="0" smtClean="0"/>
              <a:t> 1-16</a:t>
            </a:r>
          </a:p>
          <a:p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: T_</a:t>
            </a:r>
            <a:r>
              <a:rPr lang="tr-TR" dirty="0" err="1" smtClean="0"/>
              <a:t>Jucy</a:t>
            </a:r>
            <a:endParaRPr lang="tr-TR" dirty="0" smtClean="0"/>
          </a:p>
          <a:p>
            <a:r>
              <a:rPr lang="tr-TR" dirty="0" smtClean="0"/>
              <a:t>Standard </a:t>
            </a: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Hessian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            </a:t>
            </a:r>
            <a:r>
              <a:rPr lang="tr-TR" dirty="0" err="1" smtClean="0"/>
              <a:t>coefficient</a:t>
            </a:r>
            <a:r>
              <a:rPr lang="tr-TR" dirty="0" smtClean="0"/>
              <a:t>   </a:t>
            </a:r>
            <a:r>
              <a:rPr lang="tr-TR" dirty="0" err="1" smtClean="0"/>
              <a:t>std</a:t>
            </a:r>
            <a:r>
              <a:rPr lang="tr-TR" dirty="0" smtClean="0"/>
              <a:t>. </a:t>
            </a:r>
            <a:r>
              <a:rPr lang="tr-TR" dirty="0" err="1" smtClean="0"/>
              <a:t>error</a:t>
            </a:r>
            <a:r>
              <a:rPr lang="tr-TR" dirty="0" smtClean="0"/>
              <a:t>     z      p-</a:t>
            </a:r>
            <a:r>
              <a:rPr lang="tr-TR" dirty="0" err="1" smtClean="0"/>
              <a:t>value</a:t>
            </a:r>
            <a:endParaRPr lang="tr-TR" dirty="0" smtClean="0"/>
          </a:p>
          <a:p>
            <a:r>
              <a:rPr lang="tr-TR" dirty="0" smtClean="0"/>
              <a:t>  ------------------------------------------------------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Taste</a:t>
            </a:r>
            <a:r>
              <a:rPr lang="tr-TR" dirty="0" smtClean="0"/>
              <a:t>       1.03976       0.786360    1.322    0.1861 </a:t>
            </a:r>
          </a:p>
          <a:p>
            <a:endParaRPr lang="tr-TR" dirty="0" smtClean="0"/>
          </a:p>
          <a:p>
            <a:r>
              <a:rPr lang="tr-TR" dirty="0" smtClean="0"/>
              <a:t>  cut1        0.431153      1.05069     0.4104   0.6815 </a:t>
            </a:r>
          </a:p>
          <a:p>
            <a:r>
              <a:rPr lang="tr-TR" dirty="0" smtClean="0"/>
              <a:t>  cut2        0.712576      1.04178     0.6840   0.4940 </a:t>
            </a:r>
          </a:p>
          <a:p>
            <a:r>
              <a:rPr lang="tr-TR" dirty="0" smtClean="0"/>
              <a:t>  cut3        1.74926       1.05445     1.659    0.0971  *</a:t>
            </a:r>
          </a:p>
          <a:p>
            <a:r>
              <a:rPr lang="tr-TR" dirty="0" smtClean="0"/>
              <a:t>  cut4        2.84525       1.22599     2.321    0.0203  **</a:t>
            </a:r>
          </a:p>
          <a:p>
            <a:endParaRPr lang="tr-TR" dirty="0" smtClean="0"/>
          </a:p>
          <a:p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dependent</a:t>
            </a:r>
            <a:r>
              <a:rPr lang="tr-TR" dirty="0" smtClean="0"/>
              <a:t> var   2.875000   S.D. </a:t>
            </a:r>
            <a:r>
              <a:rPr lang="tr-TR" dirty="0" err="1" smtClean="0"/>
              <a:t>dependent</a:t>
            </a:r>
            <a:r>
              <a:rPr lang="tr-TR" dirty="0" smtClean="0"/>
              <a:t> var   1.543805</a:t>
            </a:r>
          </a:p>
          <a:p>
            <a:r>
              <a:rPr lang="tr-TR" dirty="0" err="1" smtClean="0"/>
              <a:t>Log</a:t>
            </a:r>
            <a:r>
              <a:rPr lang="tr-TR" dirty="0" smtClean="0"/>
              <a:t>-</a:t>
            </a:r>
            <a:r>
              <a:rPr lang="tr-TR" dirty="0" err="1" smtClean="0"/>
              <a:t>likelihood</a:t>
            </a:r>
            <a:r>
              <a:rPr lang="tr-TR" dirty="0" smtClean="0"/>
              <a:t>      −23.07293   </a:t>
            </a:r>
            <a:r>
              <a:rPr lang="tr-TR" dirty="0" err="1" smtClean="0"/>
              <a:t>Akaike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 56.14585</a:t>
            </a:r>
          </a:p>
          <a:p>
            <a:r>
              <a:rPr lang="tr-TR" dirty="0" err="1" smtClean="0"/>
              <a:t>Schwarz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60.00880   </a:t>
            </a:r>
            <a:r>
              <a:rPr lang="tr-TR" dirty="0" err="1" smtClean="0"/>
              <a:t>Hannan</a:t>
            </a:r>
            <a:r>
              <a:rPr lang="tr-TR" dirty="0" smtClean="0"/>
              <a:t>-</a:t>
            </a:r>
            <a:r>
              <a:rPr lang="tr-TR" dirty="0" err="1" smtClean="0"/>
              <a:t>Quinn</a:t>
            </a:r>
            <a:r>
              <a:rPr lang="tr-TR" dirty="0" smtClean="0"/>
              <a:t>         56.34367</a:t>
            </a:r>
          </a:p>
          <a:p>
            <a:endParaRPr lang="tr-TR" dirty="0" smtClean="0"/>
          </a:p>
          <a:p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cases</a:t>
            </a:r>
            <a:r>
              <a:rPr lang="tr-TR" dirty="0" smtClean="0"/>
              <a:t> '</a:t>
            </a:r>
            <a:r>
              <a:rPr lang="tr-TR" dirty="0" err="1" smtClean="0"/>
              <a:t>correctly</a:t>
            </a:r>
            <a:r>
              <a:rPr lang="tr-TR" dirty="0" smtClean="0"/>
              <a:t> </a:t>
            </a:r>
            <a:r>
              <a:rPr lang="tr-TR" dirty="0" err="1" smtClean="0"/>
              <a:t>predicted</a:t>
            </a:r>
            <a:r>
              <a:rPr lang="tr-TR" dirty="0" smtClean="0"/>
              <a:t>' = 6 (37.5%)</a:t>
            </a:r>
          </a:p>
          <a:p>
            <a:r>
              <a:rPr lang="tr-TR" dirty="0" err="1" smtClean="0"/>
              <a:t>Likelihood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test: </a:t>
            </a:r>
            <a:r>
              <a:rPr lang="tr-TR" dirty="0" err="1" smtClean="0"/>
              <a:t>Chi</a:t>
            </a:r>
            <a:r>
              <a:rPr lang="tr-TR" dirty="0" smtClean="0"/>
              <a:t>-</a:t>
            </a:r>
            <a:r>
              <a:rPr lang="tr-TR" dirty="0" err="1" smtClean="0"/>
              <a:t>square</a:t>
            </a:r>
            <a:r>
              <a:rPr lang="tr-TR" dirty="0" smtClean="0"/>
              <a:t>(1) = 4.34965 [0.0370]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Brand</a:t>
            </a:r>
            <a:r>
              <a:rPr lang="tr-TR" dirty="0" smtClean="0"/>
              <a:t> </a:t>
            </a:r>
            <a:r>
              <a:rPr lang="tr-TR" dirty="0" err="1" smtClean="0"/>
              <a:t>cappy</a:t>
            </a:r>
            <a:r>
              <a:rPr lang="tr-TR" dirty="0" smtClean="0"/>
              <a:t>-</a:t>
            </a:r>
            <a:r>
              <a:rPr lang="tr-TR" dirty="0" err="1" smtClean="0"/>
              <a:t>taste</a:t>
            </a:r>
            <a:r>
              <a:rPr lang="tr-TR" dirty="0" smtClean="0"/>
              <a:t>&amp;</a:t>
            </a:r>
            <a:r>
              <a:rPr lang="tr-TR" dirty="0" err="1" smtClean="0"/>
              <a:t>brand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evaluations</a:t>
            </a:r>
            <a:r>
              <a:rPr lang="tr-TR" dirty="0" smtClean="0"/>
              <a:t>: 26</a:t>
            </a:r>
          </a:p>
          <a:p>
            <a:r>
              <a:rPr lang="tr-TR" dirty="0" err="1" smtClean="0"/>
              <a:t>Evaluations</a:t>
            </a:r>
            <a:r>
              <a:rPr lang="tr-TR" dirty="0" smtClean="0"/>
              <a:t> of </a:t>
            </a:r>
            <a:r>
              <a:rPr lang="tr-TR" dirty="0" err="1" smtClean="0"/>
              <a:t>gradient</a:t>
            </a:r>
            <a:r>
              <a:rPr lang="tr-TR" dirty="0" smtClean="0"/>
              <a:t>: 13</a:t>
            </a:r>
          </a:p>
          <a:p>
            <a:endParaRPr lang="tr-TR" dirty="0" smtClean="0"/>
          </a:p>
          <a:p>
            <a:r>
              <a:rPr lang="tr-TR" dirty="0" smtClean="0"/>
              <a:t>Model 7: </a:t>
            </a:r>
            <a:r>
              <a:rPr lang="tr-TR" dirty="0" err="1" smtClean="0"/>
              <a:t>Ordered</a:t>
            </a:r>
            <a:r>
              <a:rPr lang="tr-TR" dirty="0" smtClean="0"/>
              <a:t> </a:t>
            </a:r>
            <a:r>
              <a:rPr lang="tr-TR" dirty="0" err="1" smtClean="0"/>
              <a:t>Logit</a:t>
            </a:r>
            <a:r>
              <a:rPr lang="tr-TR" dirty="0" smtClean="0"/>
              <a:t>,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observations</a:t>
            </a:r>
            <a:r>
              <a:rPr lang="tr-TR" dirty="0" smtClean="0"/>
              <a:t> 1-16</a:t>
            </a:r>
          </a:p>
          <a:p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: B_</a:t>
            </a:r>
            <a:r>
              <a:rPr lang="tr-TR" dirty="0" err="1" smtClean="0"/>
              <a:t>Cappy</a:t>
            </a:r>
            <a:endParaRPr lang="tr-TR" dirty="0" smtClean="0"/>
          </a:p>
          <a:p>
            <a:r>
              <a:rPr lang="tr-TR" dirty="0" smtClean="0"/>
              <a:t>Standard </a:t>
            </a: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Hessian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            </a:t>
            </a:r>
            <a:r>
              <a:rPr lang="tr-TR" dirty="0" err="1" smtClean="0"/>
              <a:t>coefficient</a:t>
            </a:r>
            <a:r>
              <a:rPr lang="tr-TR" dirty="0" smtClean="0"/>
              <a:t>   </a:t>
            </a:r>
            <a:r>
              <a:rPr lang="tr-TR" dirty="0" err="1" smtClean="0"/>
              <a:t>std</a:t>
            </a:r>
            <a:r>
              <a:rPr lang="tr-TR" dirty="0" smtClean="0"/>
              <a:t>. </a:t>
            </a:r>
            <a:r>
              <a:rPr lang="tr-TR" dirty="0" err="1" smtClean="0"/>
              <a:t>error</a:t>
            </a:r>
            <a:r>
              <a:rPr lang="tr-TR" dirty="0" smtClean="0"/>
              <a:t>       z       p-</a:t>
            </a:r>
            <a:r>
              <a:rPr lang="tr-TR" dirty="0" err="1" smtClean="0"/>
              <a:t>value</a:t>
            </a:r>
            <a:endParaRPr lang="tr-TR" dirty="0" smtClean="0"/>
          </a:p>
          <a:p>
            <a:r>
              <a:rPr lang="tr-TR" dirty="0" smtClean="0"/>
              <a:t>  ---------------------------------------------------------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Taste</a:t>
            </a:r>
            <a:r>
              <a:rPr lang="tr-TR" dirty="0" smtClean="0"/>
              <a:t>       0.350274      0.531831     0.6586     0.5101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Brand</a:t>
            </a:r>
            <a:r>
              <a:rPr lang="tr-TR" dirty="0" smtClean="0"/>
              <a:t>      −0.0549692     0.575271    −0.09555    0.9239 </a:t>
            </a:r>
          </a:p>
          <a:p>
            <a:endParaRPr lang="tr-TR" dirty="0" smtClean="0"/>
          </a:p>
          <a:p>
            <a:r>
              <a:rPr lang="tr-TR" dirty="0" smtClean="0"/>
              <a:t>  cut1        0.0139159     1.90333      0.007311   0.9942 </a:t>
            </a:r>
          </a:p>
          <a:p>
            <a:r>
              <a:rPr lang="tr-TR" dirty="0" smtClean="0"/>
              <a:t>  cut2        0.269974      1.90646      0.1416     0.8874 </a:t>
            </a:r>
          </a:p>
          <a:p>
            <a:r>
              <a:rPr lang="tr-TR" dirty="0" smtClean="0"/>
              <a:t>  cut3        1.10115       1.88663      0.5837     0.5594 </a:t>
            </a:r>
          </a:p>
          <a:p>
            <a:r>
              <a:rPr lang="tr-TR" dirty="0" smtClean="0"/>
              <a:t>  cut4        2.29725       1.95734      1.174      0.2405 </a:t>
            </a:r>
          </a:p>
          <a:p>
            <a:endParaRPr lang="tr-TR" dirty="0" smtClean="0"/>
          </a:p>
          <a:p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dependent</a:t>
            </a:r>
            <a:r>
              <a:rPr lang="tr-TR" dirty="0" smtClean="0"/>
              <a:t> var   2.500000   S.D. </a:t>
            </a:r>
            <a:r>
              <a:rPr lang="tr-TR" dirty="0" err="1" smtClean="0"/>
              <a:t>dependent</a:t>
            </a:r>
            <a:r>
              <a:rPr lang="tr-TR" dirty="0" smtClean="0"/>
              <a:t> var   1.549193</a:t>
            </a:r>
          </a:p>
          <a:p>
            <a:r>
              <a:rPr lang="tr-TR" dirty="0" err="1" smtClean="0"/>
              <a:t>Log</a:t>
            </a:r>
            <a:r>
              <a:rPr lang="tr-TR" dirty="0" smtClean="0"/>
              <a:t>-</a:t>
            </a:r>
            <a:r>
              <a:rPr lang="tr-TR" dirty="0" err="1" smtClean="0"/>
              <a:t>likelihood</a:t>
            </a:r>
            <a:r>
              <a:rPr lang="tr-TR" dirty="0" smtClean="0"/>
              <a:t>      −22.55404   </a:t>
            </a:r>
            <a:r>
              <a:rPr lang="tr-TR" dirty="0" err="1" smtClean="0"/>
              <a:t>Akaike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 57.10807</a:t>
            </a:r>
          </a:p>
          <a:p>
            <a:r>
              <a:rPr lang="tr-TR" dirty="0" err="1" smtClean="0"/>
              <a:t>Schwarz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61.74361   </a:t>
            </a:r>
            <a:r>
              <a:rPr lang="tr-TR" dirty="0" err="1" smtClean="0"/>
              <a:t>Hannan</a:t>
            </a:r>
            <a:r>
              <a:rPr lang="tr-TR" dirty="0" smtClean="0"/>
              <a:t>-</a:t>
            </a:r>
            <a:r>
              <a:rPr lang="tr-TR" dirty="0" err="1" smtClean="0"/>
              <a:t>Quinn</a:t>
            </a:r>
            <a:r>
              <a:rPr lang="tr-TR" dirty="0" smtClean="0"/>
              <a:t>         57.34545</a:t>
            </a:r>
          </a:p>
          <a:p>
            <a:endParaRPr lang="tr-TR" dirty="0" smtClean="0"/>
          </a:p>
          <a:p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cases</a:t>
            </a:r>
            <a:r>
              <a:rPr lang="tr-TR" dirty="0" smtClean="0"/>
              <a:t> '</a:t>
            </a:r>
            <a:r>
              <a:rPr lang="tr-TR" dirty="0" err="1" smtClean="0"/>
              <a:t>correctly</a:t>
            </a:r>
            <a:r>
              <a:rPr lang="tr-TR" dirty="0" smtClean="0"/>
              <a:t> </a:t>
            </a:r>
            <a:r>
              <a:rPr lang="tr-TR" dirty="0" err="1" smtClean="0"/>
              <a:t>predicted</a:t>
            </a:r>
            <a:r>
              <a:rPr lang="tr-TR" dirty="0" smtClean="0"/>
              <a:t>' = 8 (50.0%)</a:t>
            </a:r>
          </a:p>
          <a:p>
            <a:r>
              <a:rPr lang="tr-TR" dirty="0" err="1" smtClean="0"/>
              <a:t>Likelihood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test: </a:t>
            </a:r>
            <a:r>
              <a:rPr lang="tr-TR" dirty="0" err="1" smtClean="0"/>
              <a:t>Chi</a:t>
            </a:r>
            <a:r>
              <a:rPr lang="tr-TR" dirty="0" smtClean="0"/>
              <a:t>-</a:t>
            </a:r>
            <a:r>
              <a:rPr lang="tr-TR" dirty="0" err="1" smtClean="0"/>
              <a:t>square</a:t>
            </a:r>
            <a:r>
              <a:rPr lang="tr-TR" dirty="0" smtClean="0"/>
              <a:t>(2) = 2.45538 [0.2930]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Consistency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5026072"/>
          </a:xfrm>
        </p:spPr>
        <p:txBody>
          <a:bodyPr>
            <a:normAutofit fontScale="47500" lnSpcReduction="20000"/>
          </a:bodyPr>
          <a:lstStyle/>
          <a:p>
            <a:r>
              <a:rPr lang="tr-TR" dirty="0" smtClean="0"/>
              <a:t>Model 8: </a:t>
            </a:r>
            <a:r>
              <a:rPr lang="tr-TR" dirty="0" err="1" smtClean="0"/>
              <a:t>Logit</a:t>
            </a:r>
            <a:r>
              <a:rPr lang="tr-TR" dirty="0" smtClean="0"/>
              <a:t>,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observations</a:t>
            </a:r>
            <a:r>
              <a:rPr lang="tr-TR" dirty="0" smtClean="0"/>
              <a:t> 1-16</a:t>
            </a:r>
          </a:p>
          <a:p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: </a:t>
            </a:r>
            <a:r>
              <a:rPr lang="tr-TR" dirty="0" err="1" smtClean="0"/>
              <a:t>Same</a:t>
            </a:r>
            <a:endParaRPr lang="tr-TR" dirty="0" smtClean="0"/>
          </a:p>
          <a:p>
            <a:r>
              <a:rPr lang="tr-TR" dirty="0" smtClean="0"/>
              <a:t>Standard </a:t>
            </a: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Hessian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            </a:t>
            </a:r>
            <a:r>
              <a:rPr lang="tr-TR" dirty="0" err="1" smtClean="0"/>
              <a:t>coefficient</a:t>
            </a:r>
            <a:r>
              <a:rPr lang="tr-TR" dirty="0" smtClean="0"/>
              <a:t>   </a:t>
            </a:r>
            <a:r>
              <a:rPr lang="tr-TR" dirty="0" err="1" smtClean="0"/>
              <a:t>std</a:t>
            </a:r>
            <a:r>
              <a:rPr lang="tr-TR" dirty="0" smtClean="0"/>
              <a:t>. </a:t>
            </a:r>
            <a:r>
              <a:rPr lang="tr-TR" dirty="0" err="1" smtClean="0"/>
              <a:t>error</a:t>
            </a:r>
            <a:r>
              <a:rPr lang="tr-TR" dirty="0" smtClean="0"/>
              <a:t>        z       p-</a:t>
            </a:r>
            <a:r>
              <a:rPr lang="tr-TR" dirty="0" err="1" smtClean="0"/>
              <a:t>value</a:t>
            </a:r>
            <a:endParaRPr lang="tr-TR" dirty="0" smtClean="0"/>
          </a:p>
          <a:p>
            <a:r>
              <a:rPr lang="tr-TR" dirty="0" smtClean="0"/>
              <a:t>  ----------------------------------------------------------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const</a:t>
            </a:r>
            <a:r>
              <a:rPr lang="tr-TR" dirty="0" smtClean="0"/>
              <a:t>        14.1583     9759.34        0.001451   0.9988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Taste</a:t>
            </a:r>
            <a:r>
              <a:rPr lang="tr-TR" dirty="0" smtClean="0"/>
              <a:t>       −17.9010     9759.34       −0.001834   0.9985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Brand</a:t>
            </a:r>
            <a:r>
              <a:rPr lang="tr-TR" dirty="0" smtClean="0"/>
              <a:t>         1.09055       0.972495    1.121      0.2621 </a:t>
            </a:r>
          </a:p>
          <a:p>
            <a:endParaRPr lang="tr-TR" dirty="0" smtClean="0"/>
          </a:p>
          <a:p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dependent</a:t>
            </a:r>
            <a:r>
              <a:rPr lang="tr-TR" dirty="0" smtClean="0"/>
              <a:t> var   0.312500   S.D. </a:t>
            </a:r>
            <a:r>
              <a:rPr lang="tr-TR" dirty="0" err="1" smtClean="0"/>
              <a:t>dependent</a:t>
            </a:r>
            <a:r>
              <a:rPr lang="tr-TR" dirty="0" smtClean="0"/>
              <a:t> var   0.478714</a:t>
            </a:r>
          </a:p>
          <a:p>
            <a:r>
              <a:rPr lang="tr-TR" dirty="0" err="1" smtClean="0"/>
              <a:t>McFadden</a:t>
            </a:r>
            <a:r>
              <a:rPr lang="tr-TR" dirty="0" smtClean="0"/>
              <a:t> R-</a:t>
            </a:r>
            <a:r>
              <a:rPr lang="tr-TR" dirty="0" err="1" smtClean="0"/>
              <a:t>squared</a:t>
            </a:r>
            <a:r>
              <a:rPr lang="tr-TR" dirty="0" smtClean="0"/>
              <a:t>   0.167914   </a:t>
            </a:r>
            <a:r>
              <a:rPr lang="tr-TR" dirty="0" err="1" smtClean="0"/>
              <a:t>Adjusted</a:t>
            </a:r>
            <a:r>
              <a:rPr lang="tr-TR" dirty="0" smtClean="0"/>
              <a:t> R-</a:t>
            </a:r>
            <a:r>
              <a:rPr lang="tr-TR" dirty="0" err="1" smtClean="0"/>
              <a:t>squared</a:t>
            </a:r>
            <a:r>
              <a:rPr lang="tr-TR" dirty="0" smtClean="0"/>
              <a:t>  -0.133977</a:t>
            </a:r>
          </a:p>
          <a:p>
            <a:r>
              <a:rPr lang="tr-TR" dirty="0" err="1" smtClean="0"/>
              <a:t>Log</a:t>
            </a:r>
            <a:r>
              <a:rPr lang="tr-TR" dirty="0" smtClean="0"/>
              <a:t>-</a:t>
            </a:r>
            <a:r>
              <a:rPr lang="tr-TR" dirty="0" err="1" smtClean="0"/>
              <a:t>likelihood</a:t>
            </a:r>
            <a:r>
              <a:rPr lang="tr-TR" dirty="0" smtClean="0"/>
              <a:t>      −8.268760   </a:t>
            </a:r>
            <a:r>
              <a:rPr lang="tr-TR" dirty="0" err="1" smtClean="0"/>
              <a:t>Akaike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 22.53752</a:t>
            </a:r>
          </a:p>
          <a:p>
            <a:r>
              <a:rPr lang="tr-TR" dirty="0" err="1" smtClean="0"/>
              <a:t>Schwarz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24.85529   </a:t>
            </a:r>
            <a:r>
              <a:rPr lang="tr-TR" dirty="0" err="1" smtClean="0"/>
              <a:t>Hannan</a:t>
            </a:r>
            <a:r>
              <a:rPr lang="tr-TR" dirty="0" smtClean="0"/>
              <a:t>-</a:t>
            </a:r>
            <a:r>
              <a:rPr lang="tr-TR" dirty="0" err="1" smtClean="0"/>
              <a:t>Quinn</a:t>
            </a:r>
            <a:r>
              <a:rPr lang="tr-TR" dirty="0" smtClean="0"/>
              <a:t>         22.65621</a:t>
            </a:r>
          </a:p>
          <a:p>
            <a:endParaRPr lang="tr-TR" dirty="0" smtClean="0"/>
          </a:p>
          <a:p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cases</a:t>
            </a:r>
            <a:r>
              <a:rPr lang="tr-TR" dirty="0" smtClean="0"/>
              <a:t> '</a:t>
            </a:r>
            <a:r>
              <a:rPr lang="tr-TR" dirty="0" err="1" smtClean="0"/>
              <a:t>correctly</a:t>
            </a:r>
            <a:r>
              <a:rPr lang="tr-TR" dirty="0" smtClean="0"/>
              <a:t> </a:t>
            </a:r>
            <a:r>
              <a:rPr lang="tr-TR" dirty="0" err="1" smtClean="0"/>
              <a:t>predicted</a:t>
            </a:r>
            <a:r>
              <a:rPr lang="tr-TR" dirty="0" smtClean="0"/>
              <a:t>' = 12 (75.0%)</a:t>
            </a:r>
          </a:p>
          <a:p>
            <a:r>
              <a:rPr lang="tr-TR" dirty="0" smtClean="0"/>
              <a:t>f(</a:t>
            </a:r>
            <a:r>
              <a:rPr lang="tr-TR" dirty="0" err="1" smtClean="0"/>
              <a:t>beta'x</a:t>
            </a:r>
            <a:r>
              <a:rPr lang="tr-TR" dirty="0" smtClean="0"/>
              <a:t>) at </a:t>
            </a:r>
            <a:r>
              <a:rPr lang="tr-TR" dirty="0" err="1" smtClean="0"/>
              <a:t>mean</a:t>
            </a:r>
            <a:r>
              <a:rPr lang="tr-TR" dirty="0" smtClean="0"/>
              <a:t> of </a:t>
            </a:r>
            <a:r>
              <a:rPr lang="tr-TR" dirty="0" err="1" smtClean="0"/>
              <a:t>independent</a:t>
            </a:r>
            <a:r>
              <a:rPr lang="tr-TR" dirty="0" smtClean="0"/>
              <a:t> </a:t>
            </a:r>
            <a:r>
              <a:rPr lang="tr-TR" dirty="0" err="1" smtClean="0"/>
              <a:t>vars</a:t>
            </a:r>
            <a:r>
              <a:rPr lang="tr-TR" dirty="0" smtClean="0"/>
              <a:t> = 0.006</a:t>
            </a:r>
          </a:p>
          <a:p>
            <a:r>
              <a:rPr lang="tr-TR" dirty="0" err="1" smtClean="0"/>
              <a:t>Likelihood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test: </a:t>
            </a:r>
            <a:r>
              <a:rPr lang="tr-TR" dirty="0" err="1" smtClean="0"/>
              <a:t>Chi</a:t>
            </a:r>
            <a:r>
              <a:rPr lang="tr-TR" dirty="0" smtClean="0"/>
              <a:t>-</a:t>
            </a:r>
            <a:r>
              <a:rPr lang="tr-TR" dirty="0" err="1" smtClean="0"/>
              <a:t>square</a:t>
            </a:r>
            <a:r>
              <a:rPr lang="tr-TR" dirty="0" smtClean="0"/>
              <a:t>(2) = 3.33724 [0.1885]</a:t>
            </a:r>
          </a:p>
          <a:p>
            <a:endParaRPr lang="tr-TR" dirty="0" smtClean="0"/>
          </a:p>
          <a:p>
            <a:r>
              <a:rPr lang="tr-TR" dirty="0" smtClean="0"/>
              <a:t>           </a:t>
            </a:r>
            <a:r>
              <a:rPr lang="tr-TR" dirty="0" err="1" smtClean="0"/>
              <a:t>Predicted</a:t>
            </a:r>
            <a:endParaRPr lang="tr-TR" dirty="0" smtClean="0"/>
          </a:p>
          <a:p>
            <a:r>
              <a:rPr lang="tr-TR" dirty="0" smtClean="0"/>
              <a:t>             0    1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Actual</a:t>
            </a:r>
            <a:r>
              <a:rPr lang="tr-TR" dirty="0" smtClean="0"/>
              <a:t> 0  11    0</a:t>
            </a:r>
          </a:p>
          <a:p>
            <a:r>
              <a:rPr lang="tr-TR" dirty="0" smtClean="0"/>
              <a:t>         1   4    1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Conclusion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 it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shown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brand</a:t>
            </a:r>
            <a:r>
              <a:rPr lang="tr-TR" dirty="0" smtClean="0"/>
              <a:t> </a:t>
            </a:r>
            <a:r>
              <a:rPr lang="tr-TR" dirty="0" err="1" smtClean="0"/>
              <a:t>image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an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on </a:t>
            </a:r>
            <a:r>
              <a:rPr lang="tr-TR" dirty="0" err="1" smtClean="0"/>
              <a:t>preferences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1026" name="Picture 2" descr="C:\Users\user\Desktop\532687055_1280x7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876"/>
            <a:ext cx="4845749" cy="2725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BRAND IMAGE OR TASTE ?</a:t>
            </a:r>
          </a:p>
          <a:p>
            <a:endParaRPr lang="tr-TR" sz="4000" dirty="0"/>
          </a:p>
        </p:txBody>
      </p:sp>
      <p:pic>
        <p:nvPicPr>
          <p:cNvPr id="1026" name="Picture 2" descr="http://p-fst1.pixstatic.com/55158566697ab02988008b77/_w.540_s.fit_/oj-taste-tes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5929354" cy="3952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</a:t>
            </a:r>
            <a:r>
              <a:rPr lang="tr-TR" i="1" dirty="0" err="1" smtClean="0"/>
              <a:t>Favorite</a:t>
            </a:r>
            <a:r>
              <a:rPr lang="tr-TR" i="1" dirty="0" smtClean="0"/>
              <a:t> _____</a:t>
            </a:r>
            <a:r>
              <a:rPr lang="tr-TR" dirty="0" smtClean="0"/>
              <a:t> </a:t>
            </a:r>
          </a:p>
          <a:p>
            <a:r>
              <a:rPr lang="tr-TR" i="1" dirty="0" err="1" smtClean="0"/>
              <a:t>Second</a:t>
            </a:r>
            <a:r>
              <a:rPr lang="tr-TR" i="1" dirty="0" smtClean="0"/>
              <a:t> </a:t>
            </a:r>
            <a:r>
              <a:rPr lang="tr-TR" i="1" dirty="0" err="1" smtClean="0"/>
              <a:t>Favorite</a:t>
            </a:r>
            <a:r>
              <a:rPr lang="tr-TR" i="1" dirty="0" smtClean="0"/>
              <a:t> _____ </a:t>
            </a:r>
            <a:endParaRPr lang="tr-TR" dirty="0" smtClean="0"/>
          </a:p>
          <a:p>
            <a:r>
              <a:rPr lang="tr-TR" i="1" dirty="0" err="1" smtClean="0"/>
              <a:t>Third</a:t>
            </a:r>
            <a:r>
              <a:rPr lang="tr-TR" i="1" dirty="0" smtClean="0"/>
              <a:t> </a:t>
            </a:r>
            <a:r>
              <a:rPr lang="tr-TR" i="1" dirty="0" err="1" smtClean="0"/>
              <a:t>Favorite</a:t>
            </a:r>
            <a:r>
              <a:rPr lang="tr-TR" i="1" dirty="0" smtClean="0"/>
              <a:t> _____ </a:t>
            </a:r>
            <a:endParaRPr lang="tr-TR" dirty="0" smtClean="0"/>
          </a:p>
          <a:p>
            <a:r>
              <a:rPr lang="tr-TR" i="1" dirty="0" err="1" smtClean="0"/>
              <a:t>Fourth</a:t>
            </a:r>
            <a:r>
              <a:rPr lang="tr-TR" i="1" dirty="0" smtClean="0"/>
              <a:t> </a:t>
            </a:r>
            <a:r>
              <a:rPr lang="tr-TR" i="1" dirty="0" err="1" smtClean="0"/>
              <a:t>Favorite</a:t>
            </a:r>
            <a:r>
              <a:rPr lang="tr-TR" i="1" dirty="0" smtClean="0"/>
              <a:t> _____ </a:t>
            </a:r>
            <a:endParaRPr lang="tr-TR" dirty="0" smtClean="0"/>
          </a:p>
          <a:p>
            <a:r>
              <a:rPr lang="tr-TR" i="1" dirty="0" err="1" smtClean="0"/>
              <a:t>Least</a:t>
            </a:r>
            <a:r>
              <a:rPr lang="tr-TR" i="1" dirty="0" smtClean="0"/>
              <a:t> </a:t>
            </a:r>
            <a:r>
              <a:rPr lang="tr-TR" i="1" dirty="0" err="1" smtClean="0"/>
              <a:t>Favorite</a:t>
            </a:r>
            <a:r>
              <a:rPr lang="tr-TR" i="1" dirty="0" smtClean="0"/>
              <a:t> _____</a:t>
            </a:r>
          </a:p>
          <a:p>
            <a:pPr>
              <a:buNone/>
            </a:pPr>
            <a:r>
              <a:rPr lang="tr-TR" i="1" dirty="0" smtClean="0"/>
              <a:t> </a:t>
            </a:r>
            <a:endParaRPr lang="tr-TR" dirty="0"/>
          </a:p>
        </p:txBody>
      </p:sp>
      <p:sp>
        <p:nvSpPr>
          <p:cNvPr id="15362" name="AutoShape 2" descr="https://i.guim.co.uk/img/static/sys-images/Guardian/Pix/pictures/2014/1/17/1389983529205/Fruit-juice-011.jpg?w=620&amp;q=55&amp;auto=format&amp;usm=12&amp;fit=max&amp;s=63b7d94d89f7c4d838e2ae1bb8c3999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364" name="AutoShape 4" descr="https://i.guim.co.uk/img/static/sys-images/Guardian/Pix/pictures/2014/1/17/1389983529205/Fruit-juice-011.jpg?w=620&amp;q=55&amp;auto=format&amp;usm=12&amp;fit=max&amp;s=63b7d94d89f7c4d838e2ae1bb8c3999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investigated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is </a:t>
            </a:r>
            <a:r>
              <a:rPr lang="tr-TR" dirty="0" err="1" smtClean="0"/>
              <a:t>whether</a:t>
            </a:r>
            <a:r>
              <a:rPr lang="tr-TR" dirty="0" smtClean="0"/>
              <a:t> </a:t>
            </a:r>
            <a:r>
              <a:rPr lang="tr-TR" dirty="0" err="1" smtClean="0"/>
              <a:t>brand</a:t>
            </a:r>
            <a:r>
              <a:rPr lang="tr-TR" dirty="0" smtClean="0"/>
              <a:t> </a:t>
            </a:r>
            <a:r>
              <a:rPr lang="tr-TR" dirty="0" err="1" smtClean="0"/>
              <a:t>image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taste</a:t>
            </a:r>
            <a:r>
              <a:rPr lang="tr-TR" dirty="0" smtClean="0"/>
              <a:t> has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influence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brand</a:t>
            </a:r>
            <a:r>
              <a:rPr lang="tr-TR" dirty="0" smtClean="0"/>
              <a:t> </a:t>
            </a:r>
            <a:r>
              <a:rPr lang="tr-TR" dirty="0" err="1" smtClean="0"/>
              <a:t>preference</a:t>
            </a:r>
            <a:r>
              <a:rPr lang="tr-TR" dirty="0" smtClean="0"/>
              <a:t> in </a:t>
            </a:r>
            <a:r>
              <a:rPr lang="tr-TR" dirty="0" err="1" smtClean="0"/>
              <a:t>peach</a:t>
            </a:r>
            <a:r>
              <a:rPr lang="tr-TR" dirty="0" smtClean="0"/>
              <a:t> </a:t>
            </a:r>
            <a:r>
              <a:rPr lang="tr-TR" dirty="0" err="1" smtClean="0"/>
              <a:t>juice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Previous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Previous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 </a:t>
            </a:r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compare</a:t>
            </a:r>
            <a:r>
              <a:rPr lang="tr-TR" dirty="0" smtClean="0"/>
              <a:t> </a:t>
            </a:r>
            <a:r>
              <a:rPr lang="tr-TR" dirty="0" err="1" smtClean="0"/>
              <a:t>blind</a:t>
            </a:r>
            <a:r>
              <a:rPr lang="tr-TR" dirty="0" smtClean="0"/>
              <a:t> </a:t>
            </a:r>
            <a:r>
              <a:rPr lang="tr-TR" dirty="0" err="1" smtClean="0"/>
              <a:t>versus</a:t>
            </a:r>
            <a:r>
              <a:rPr lang="tr-TR" dirty="0" smtClean="0"/>
              <a:t>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blind</a:t>
            </a:r>
            <a:r>
              <a:rPr lang="tr-TR" dirty="0" smtClean="0"/>
              <a:t> </a:t>
            </a:r>
            <a:r>
              <a:rPr lang="tr-TR" dirty="0" err="1" smtClean="0"/>
              <a:t>taste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.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 is an </a:t>
            </a:r>
            <a:r>
              <a:rPr lang="tr-TR" dirty="0" err="1" smtClean="0"/>
              <a:t>experiment</a:t>
            </a:r>
            <a:r>
              <a:rPr lang="tr-TR" dirty="0" smtClean="0"/>
              <a:t> </a:t>
            </a:r>
            <a:r>
              <a:rPr lang="tr-TR" dirty="0" err="1" smtClean="0"/>
              <a:t>comparing</a:t>
            </a:r>
            <a:r>
              <a:rPr lang="tr-TR" dirty="0" smtClean="0"/>
              <a:t> </a:t>
            </a:r>
            <a:r>
              <a:rPr lang="tr-TR" dirty="0" err="1" smtClean="0"/>
              <a:t>store</a:t>
            </a:r>
            <a:r>
              <a:rPr lang="tr-TR" dirty="0" smtClean="0"/>
              <a:t> </a:t>
            </a:r>
            <a:r>
              <a:rPr lang="tr-TR" dirty="0" err="1" smtClean="0"/>
              <a:t>brand</a:t>
            </a:r>
            <a:r>
              <a:rPr lang="tr-TR" dirty="0" smtClean="0"/>
              <a:t> </a:t>
            </a:r>
            <a:r>
              <a:rPr lang="tr-TR" dirty="0" err="1" smtClean="0"/>
              <a:t>orange</a:t>
            </a:r>
            <a:r>
              <a:rPr lang="tr-TR" dirty="0" smtClean="0"/>
              <a:t> </a:t>
            </a:r>
            <a:r>
              <a:rPr lang="tr-TR" dirty="0" err="1" smtClean="0"/>
              <a:t>juice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brand</a:t>
            </a:r>
            <a:r>
              <a:rPr lang="tr-TR" dirty="0" smtClean="0"/>
              <a:t>,</a:t>
            </a:r>
            <a:r>
              <a:rPr lang="tr-TR" i="1" dirty="0" err="1" smtClean="0">
                <a:solidFill>
                  <a:schemeClr val="accent2"/>
                </a:solidFill>
              </a:rPr>
              <a:t>Minute</a:t>
            </a:r>
            <a:r>
              <a:rPr lang="tr-TR" i="1" dirty="0" smtClean="0">
                <a:solidFill>
                  <a:schemeClr val="accent2"/>
                </a:solidFill>
              </a:rPr>
              <a:t> </a:t>
            </a:r>
            <a:r>
              <a:rPr lang="tr-TR" i="1" dirty="0" err="1" smtClean="0">
                <a:solidFill>
                  <a:schemeClr val="accent2"/>
                </a:solidFill>
              </a:rPr>
              <a:t>Maid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380px-Minute_Maid_Logo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4286256"/>
            <a:ext cx="5286412" cy="24610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3000396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Minute</a:t>
            </a:r>
            <a:r>
              <a:rPr lang="tr-TR" sz="2800" dirty="0" smtClean="0"/>
              <a:t> </a:t>
            </a:r>
            <a:r>
              <a:rPr lang="tr-TR" sz="2800" dirty="0" err="1" smtClean="0"/>
              <a:t>Maid</a:t>
            </a:r>
            <a:r>
              <a:rPr lang="tr-TR" sz="2800" dirty="0" smtClean="0"/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scored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highest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during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the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non</a:t>
            </a:r>
            <a:r>
              <a:rPr lang="tr-TR" sz="2800" dirty="0" smtClean="0">
                <a:solidFill>
                  <a:schemeClr val="tx1"/>
                </a:solidFill>
              </a:rPr>
              <a:t>-</a:t>
            </a:r>
            <a:r>
              <a:rPr lang="tr-TR" sz="2800" dirty="0" err="1" smtClean="0">
                <a:solidFill>
                  <a:schemeClr val="tx1"/>
                </a:solidFill>
              </a:rPr>
              <a:t>blind</a:t>
            </a:r>
            <a:r>
              <a:rPr lang="tr-TR" sz="2800" dirty="0" smtClean="0">
                <a:solidFill>
                  <a:schemeClr val="tx1"/>
                </a:solidFill>
              </a:rPr>
              <a:t> test,but </a:t>
            </a:r>
            <a:r>
              <a:rPr lang="tr-TR" sz="2800" dirty="0" err="1" smtClean="0">
                <a:solidFill>
                  <a:schemeClr val="tx1"/>
                </a:solidFill>
              </a:rPr>
              <a:t>during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blind</a:t>
            </a:r>
            <a:r>
              <a:rPr lang="tr-TR" sz="2800" dirty="0" smtClean="0">
                <a:solidFill>
                  <a:schemeClr val="tx1"/>
                </a:solidFill>
              </a:rPr>
              <a:t> test,</a:t>
            </a:r>
            <a:r>
              <a:rPr lang="tr-TR" sz="2800" dirty="0" err="1" smtClean="0">
                <a:solidFill>
                  <a:schemeClr val="tx1"/>
                </a:solidFill>
              </a:rPr>
              <a:t>Minute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Maid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was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the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least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preferred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orange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juice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err="1" smtClean="0">
                <a:solidFill>
                  <a:schemeClr val="tx1"/>
                </a:solidFill>
              </a:rPr>
              <a:t>This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shows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that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/>
              <a:t>Minute</a:t>
            </a:r>
            <a:r>
              <a:rPr lang="tr-TR" sz="2800" dirty="0" smtClean="0"/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Maid’s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use</a:t>
            </a:r>
            <a:r>
              <a:rPr lang="tr-TR" sz="2800" dirty="0" smtClean="0">
                <a:solidFill>
                  <a:schemeClr val="tx1"/>
                </a:solidFill>
              </a:rPr>
              <a:t> of </a:t>
            </a:r>
            <a:r>
              <a:rPr lang="tr-TR" sz="2800" dirty="0" err="1" smtClean="0">
                <a:solidFill>
                  <a:schemeClr val="tx1"/>
                </a:solidFill>
              </a:rPr>
              <a:t>mass</a:t>
            </a:r>
            <a:r>
              <a:rPr lang="tr-TR" sz="2800" dirty="0" smtClean="0">
                <a:solidFill>
                  <a:schemeClr val="tx1"/>
                </a:solidFill>
              </a:rPr>
              <a:t>-</a:t>
            </a:r>
            <a:r>
              <a:rPr lang="tr-TR" sz="2800" dirty="0" err="1" smtClean="0">
                <a:solidFill>
                  <a:schemeClr val="tx1"/>
                </a:solidFill>
              </a:rPr>
              <a:t>media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and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national</a:t>
            </a:r>
            <a:r>
              <a:rPr lang="tr-TR" sz="2800" dirty="0" smtClean="0">
                <a:solidFill>
                  <a:schemeClr val="tx1"/>
                </a:solidFill>
              </a:rPr>
              <a:t> marketing </a:t>
            </a:r>
            <a:r>
              <a:rPr lang="tr-TR" sz="2800" dirty="0" err="1" smtClean="0">
                <a:solidFill>
                  <a:schemeClr val="tx1"/>
                </a:solidFill>
              </a:rPr>
              <a:t>campaign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creates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this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brand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loyalty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and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perception</a:t>
            </a:r>
            <a:r>
              <a:rPr lang="tr-TR" sz="2800" dirty="0" smtClean="0">
                <a:solidFill>
                  <a:schemeClr val="tx1"/>
                </a:solidFill>
              </a:rPr>
              <a:t> of </a:t>
            </a:r>
            <a:r>
              <a:rPr lang="tr-TR" sz="2800" dirty="0" err="1" smtClean="0">
                <a:solidFill>
                  <a:schemeClr val="tx1"/>
                </a:solidFill>
              </a:rPr>
              <a:t>quality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  <a:endParaRPr lang="tr-TR" sz="2800" dirty="0">
              <a:solidFill>
                <a:schemeClr val="tx1"/>
              </a:solidFill>
            </a:endParaRPr>
          </a:p>
        </p:txBody>
      </p:sp>
      <p:pic>
        <p:nvPicPr>
          <p:cNvPr id="6" name="5 İçerik Yer Tutucusu" descr="minut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3643314"/>
            <a:ext cx="5844686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columns = 17</a:t>
            </a:r>
          </a:p>
          <a:p>
            <a:r>
              <a:rPr lang="en-US" dirty="0" smtClean="0"/>
              <a:t>   number of variables: 17</a:t>
            </a:r>
          </a:p>
          <a:p>
            <a:r>
              <a:rPr lang="en-US" dirty="0" smtClean="0"/>
              <a:t>   number of non-blank lines: 17</a:t>
            </a:r>
            <a:r>
              <a:rPr lang="tr-TR" dirty="0" smtClean="0"/>
              <a:t>    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 err="1" smtClean="0"/>
              <a:t>Price</a:t>
            </a:r>
            <a:r>
              <a:rPr lang="tr-TR" dirty="0" smtClean="0"/>
              <a:t>              2.9375         2.5000         1.0000         5.0000</a:t>
            </a:r>
          </a:p>
          <a:p>
            <a:r>
              <a:rPr lang="tr-TR" dirty="0" err="1" smtClean="0"/>
              <a:t>Brand</a:t>
            </a:r>
            <a:r>
              <a:rPr lang="tr-TR" dirty="0" smtClean="0"/>
              <a:t>              2.8750         3.0000         2.0000         5.0000</a:t>
            </a:r>
          </a:p>
          <a:p>
            <a:r>
              <a:rPr lang="tr-TR" dirty="0" err="1" smtClean="0"/>
              <a:t>Taste</a:t>
            </a:r>
            <a:r>
              <a:rPr lang="tr-TR" dirty="0" smtClean="0"/>
              <a:t>              1.2500         1.0000         1.0000         4.0000</a:t>
            </a:r>
          </a:p>
          <a:p>
            <a:r>
              <a:rPr lang="tr-TR" dirty="0" err="1" smtClean="0"/>
              <a:t>Color</a:t>
            </a:r>
            <a:r>
              <a:rPr lang="tr-TR" dirty="0" smtClean="0"/>
              <a:t>              4.0625         4.5000         1.0000         5.0000</a:t>
            </a:r>
          </a:p>
          <a:p>
            <a:r>
              <a:rPr lang="tr-TR" dirty="0" err="1" smtClean="0"/>
              <a:t>Package</a:t>
            </a:r>
            <a:r>
              <a:rPr lang="tr-TR" dirty="0" smtClean="0"/>
              <a:t>            4.0625         4.0000         2.0000         5.0000</a:t>
            </a:r>
          </a:p>
          <a:p>
            <a:endParaRPr lang="tr-TR" dirty="0" smtClean="0"/>
          </a:p>
          <a:p>
            <a:r>
              <a:rPr lang="tr-TR" dirty="0" smtClean="0"/>
              <a:t>                </a:t>
            </a:r>
            <a:r>
              <a:rPr lang="tr-TR" dirty="0" err="1" smtClean="0"/>
              <a:t>Std</a:t>
            </a:r>
            <a:r>
              <a:rPr lang="tr-TR" dirty="0" smtClean="0"/>
              <a:t>. Dev.           C.V.       </a:t>
            </a:r>
            <a:r>
              <a:rPr lang="tr-TR" dirty="0" err="1" smtClean="0"/>
              <a:t>Skewness</a:t>
            </a:r>
            <a:r>
              <a:rPr lang="tr-TR" dirty="0" smtClean="0"/>
              <a:t>   </a:t>
            </a:r>
            <a:r>
              <a:rPr lang="tr-TR" dirty="0" err="1" smtClean="0"/>
              <a:t>Ex</a:t>
            </a:r>
            <a:r>
              <a:rPr lang="tr-TR" dirty="0" smtClean="0"/>
              <a:t>. </a:t>
            </a:r>
            <a:r>
              <a:rPr lang="tr-TR" dirty="0" err="1" smtClean="0"/>
              <a:t>kurtosis</a:t>
            </a:r>
            <a:endParaRPr lang="tr-TR" dirty="0" smtClean="0"/>
          </a:p>
          <a:p>
            <a:r>
              <a:rPr lang="tr-TR" dirty="0" err="1" smtClean="0"/>
              <a:t>Price</a:t>
            </a:r>
            <a:r>
              <a:rPr lang="tr-TR" dirty="0" smtClean="0"/>
              <a:t>              1.3401        0.45620        0.63099       -0.97401</a:t>
            </a:r>
          </a:p>
          <a:p>
            <a:r>
              <a:rPr lang="tr-TR" dirty="0" err="1" smtClean="0"/>
              <a:t>Brand</a:t>
            </a:r>
            <a:r>
              <a:rPr lang="tr-TR" dirty="0" smtClean="0"/>
              <a:t>             0.71880        0.25002         1.2862         3.0572</a:t>
            </a:r>
          </a:p>
          <a:p>
            <a:r>
              <a:rPr lang="tr-TR" dirty="0" err="1" smtClean="0"/>
              <a:t>Taste</a:t>
            </a:r>
            <a:r>
              <a:rPr lang="tr-TR" dirty="0" smtClean="0"/>
              <a:t>             0.77460        0.61968         3.1111         8.3704</a:t>
            </a:r>
          </a:p>
          <a:p>
            <a:r>
              <a:rPr lang="tr-TR" dirty="0" err="1" smtClean="0"/>
              <a:t>Color</a:t>
            </a:r>
            <a:r>
              <a:rPr lang="tr-TR" dirty="0" smtClean="0"/>
              <a:t>              1.2894        0.31739        -1.2745        0.35333</a:t>
            </a:r>
          </a:p>
          <a:p>
            <a:r>
              <a:rPr lang="tr-TR" dirty="0" err="1" smtClean="0"/>
              <a:t>Package</a:t>
            </a:r>
            <a:r>
              <a:rPr lang="tr-TR" dirty="0" smtClean="0"/>
              <a:t>           0.77190        0.19001       -0.99998         1.4989</a:t>
            </a:r>
          </a:p>
          <a:p>
            <a:endParaRPr lang="tr-TR" dirty="0" smtClean="0"/>
          </a:p>
          <a:p>
            <a:r>
              <a:rPr lang="tr-TR" dirty="0" smtClean="0"/>
              <a:t>                 IQ </a:t>
            </a:r>
            <a:r>
              <a:rPr lang="tr-TR" dirty="0" err="1" smtClean="0"/>
              <a:t>range</a:t>
            </a:r>
            <a:r>
              <a:rPr lang="tr-TR" dirty="0" smtClean="0"/>
              <a:t>   </a:t>
            </a:r>
            <a:r>
              <a:rPr lang="tr-TR" dirty="0" err="1" smtClean="0"/>
              <a:t>Missing</a:t>
            </a:r>
            <a:r>
              <a:rPr lang="tr-TR" dirty="0" smtClean="0"/>
              <a:t> </a:t>
            </a:r>
            <a:r>
              <a:rPr lang="tr-TR" dirty="0" err="1" smtClean="0"/>
              <a:t>obs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Price</a:t>
            </a:r>
            <a:r>
              <a:rPr lang="tr-TR" dirty="0" smtClean="0"/>
              <a:t>              2.5000              0</a:t>
            </a:r>
          </a:p>
          <a:p>
            <a:r>
              <a:rPr lang="tr-TR" dirty="0" err="1" smtClean="0"/>
              <a:t>Brand</a:t>
            </a:r>
            <a:r>
              <a:rPr lang="tr-TR" dirty="0" smtClean="0"/>
              <a:t>             0.75000              0</a:t>
            </a:r>
          </a:p>
          <a:p>
            <a:r>
              <a:rPr lang="tr-TR" dirty="0" err="1" smtClean="0"/>
              <a:t>Taste</a:t>
            </a:r>
            <a:r>
              <a:rPr lang="tr-TR" dirty="0" smtClean="0"/>
              <a:t>              0.0000              0</a:t>
            </a:r>
          </a:p>
          <a:p>
            <a:r>
              <a:rPr lang="tr-TR" dirty="0" err="1" smtClean="0"/>
              <a:t>Color</a:t>
            </a:r>
            <a:r>
              <a:rPr lang="tr-TR" dirty="0" smtClean="0"/>
              <a:t>              1.0000              0</a:t>
            </a:r>
          </a:p>
          <a:p>
            <a:r>
              <a:rPr lang="tr-TR" dirty="0" err="1" smtClean="0"/>
              <a:t>Package</a:t>
            </a:r>
            <a:r>
              <a:rPr lang="tr-TR" dirty="0" smtClean="0"/>
              <a:t>           0.75000              0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669014"/>
          </a:xfrm>
        </p:spPr>
        <p:txBody>
          <a:bodyPr>
            <a:normAutofit fontScale="47500" lnSpcReduction="20000"/>
          </a:bodyPr>
          <a:lstStyle/>
          <a:p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evaluations</a:t>
            </a:r>
            <a:r>
              <a:rPr lang="tr-TR" dirty="0" smtClean="0"/>
              <a:t>: 64</a:t>
            </a:r>
          </a:p>
          <a:p>
            <a:r>
              <a:rPr lang="tr-TR" dirty="0" err="1" smtClean="0"/>
              <a:t>Evaluations</a:t>
            </a:r>
            <a:r>
              <a:rPr lang="tr-TR" dirty="0" smtClean="0"/>
              <a:t> of </a:t>
            </a:r>
            <a:r>
              <a:rPr lang="tr-TR" dirty="0" err="1" smtClean="0"/>
              <a:t>gradient</a:t>
            </a:r>
            <a:r>
              <a:rPr lang="tr-TR" dirty="0" smtClean="0"/>
              <a:t>: 28</a:t>
            </a:r>
          </a:p>
          <a:p>
            <a:endParaRPr lang="tr-TR" dirty="0" smtClean="0"/>
          </a:p>
          <a:p>
            <a:r>
              <a:rPr lang="tr-TR" dirty="0" smtClean="0"/>
              <a:t>Model 2: </a:t>
            </a:r>
            <a:r>
              <a:rPr lang="tr-TR" dirty="0" err="1" smtClean="0"/>
              <a:t>Ordered</a:t>
            </a:r>
            <a:r>
              <a:rPr lang="tr-TR" dirty="0" smtClean="0"/>
              <a:t> </a:t>
            </a:r>
            <a:r>
              <a:rPr lang="tr-TR" dirty="0" err="1" smtClean="0"/>
              <a:t>Logit</a:t>
            </a:r>
            <a:r>
              <a:rPr lang="tr-TR" dirty="0" smtClean="0"/>
              <a:t>,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observations</a:t>
            </a:r>
            <a:r>
              <a:rPr lang="tr-TR" dirty="0" smtClean="0"/>
              <a:t> 1-16</a:t>
            </a:r>
          </a:p>
          <a:p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: T_</a:t>
            </a:r>
            <a:r>
              <a:rPr lang="tr-TR" dirty="0" err="1" smtClean="0"/>
              <a:t>Cappy</a:t>
            </a:r>
            <a:endParaRPr lang="tr-TR" dirty="0" smtClean="0"/>
          </a:p>
          <a:p>
            <a:r>
              <a:rPr lang="tr-TR" dirty="0" smtClean="0"/>
              <a:t>Standard </a:t>
            </a:r>
            <a:r>
              <a:rPr lang="tr-TR" dirty="0" err="1" smtClean="0"/>
              <a:t>errors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Hessian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            </a:t>
            </a:r>
            <a:r>
              <a:rPr lang="tr-TR" dirty="0" err="1" smtClean="0"/>
              <a:t>coefficient</a:t>
            </a:r>
            <a:r>
              <a:rPr lang="tr-TR" dirty="0" smtClean="0"/>
              <a:t>   </a:t>
            </a:r>
            <a:r>
              <a:rPr lang="tr-TR" dirty="0" err="1" smtClean="0"/>
              <a:t>std</a:t>
            </a:r>
            <a:r>
              <a:rPr lang="tr-TR" dirty="0" smtClean="0"/>
              <a:t>. </a:t>
            </a:r>
            <a:r>
              <a:rPr lang="tr-TR" dirty="0" err="1" smtClean="0"/>
              <a:t>error</a:t>
            </a:r>
            <a:r>
              <a:rPr lang="tr-TR" dirty="0" smtClean="0"/>
              <a:t>      z      p-</a:t>
            </a:r>
            <a:r>
              <a:rPr lang="tr-TR" dirty="0" err="1" smtClean="0"/>
              <a:t>value</a:t>
            </a:r>
            <a:endParaRPr lang="tr-TR" dirty="0" smtClean="0"/>
          </a:p>
          <a:p>
            <a:r>
              <a:rPr lang="tr-TR" dirty="0" smtClean="0"/>
              <a:t>  -------------------------------------------------------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Price</a:t>
            </a:r>
            <a:r>
              <a:rPr lang="tr-TR" dirty="0" smtClean="0"/>
              <a:t>       −0.210557     0.615432    −0.3421   0.7323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Brand</a:t>
            </a:r>
            <a:r>
              <a:rPr lang="tr-TR" dirty="0" smtClean="0"/>
              <a:t>       −1.47478      0.938128    −1.572    0.1159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Taste</a:t>
            </a:r>
            <a:r>
              <a:rPr lang="tr-TR" dirty="0" smtClean="0"/>
              <a:t>        0.132213     0.971868     0.1360   0.8918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Color</a:t>
            </a:r>
            <a:r>
              <a:rPr lang="tr-TR" dirty="0" smtClean="0"/>
              <a:t>        0.424768     0.742594     0.5720   0.5673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Package</a:t>
            </a:r>
            <a:r>
              <a:rPr lang="tr-TR" dirty="0" smtClean="0"/>
              <a:t>     −0.425261     0.918889    −0.4628   0.6435 </a:t>
            </a:r>
          </a:p>
          <a:p>
            <a:endParaRPr lang="tr-TR" dirty="0" smtClean="0"/>
          </a:p>
          <a:p>
            <a:r>
              <a:rPr lang="tr-TR" dirty="0" smtClean="0"/>
              <a:t>  cut1        −8.17455      9.27055     −0.8818   0.3779 </a:t>
            </a:r>
          </a:p>
          <a:p>
            <a:r>
              <a:rPr lang="tr-TR" dirty="0" smtClean="0"/>
              <a:t>  cut2        −6.46700      9.20906     −0.7022   0.4825 </a:t>
            </a:r>
          </a:p>
          <a:p>
            <a:r>
              <a:rPr lang="tr-TR" dirty="0" smtClean="0"/>
              <a:t>  cut3        −5.07715      9.16314     −0.5541   0.5795 </a:t>
            </a:r>
          </a:p>
          <a:p>
            <a:r>
              <a:rPr lang="tr-TR" dirty="0" smtClean="0"/>
              <a:t>  cut4        −3.84432      9.07510     −0.4236   0.6718 </a:t>
            </a:r>
          </a:p>
          <a:p>
            <a:endParaRPr lang="tr-TR" dirty="0" smtClean="0"/>
          </a:p>
          <a:p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dependent</a:t>
            </a:r>
            <a:r>
              <a:rPr lang="tr-TR" dirty="0" smtClean="0"/>
              <a:t> var   3.500000   S.D. </a:t>
            </a:r>
            <a:r>
              <a:rPr lang="tr-TR" dirty="0" err="1" smtClean="0"/>
              <a:t>dependent</a:t>
            </a:r>
            <a:r>
              <a:rPr lang="tr-TR" dirty="0" smtClean="0"/>
              <a:t> var   1.316561</a:t>
            </a:r>
          </a:p>
          <a:p>
            <a:r>
              <a:rPr lang="tr-TR" dirty="0" err="1" smtClean="0"/>
              <a:t>Log</a:t>
            </a:r>
            <a:r>
              <a:rPr lang="tr-TR" dirty="0" smtClean="0"/>
              <a:t>-</a:t>
            </a:r>
            <a:r>
              <a:rPr lang="tr-TR" dirty="0" err="1" smtClean="0"/>
              <a:t>likelihood</a:t>
            </a:r>
            <a:r>
              <a:rPr lang="tr-TR" dirty="0" smtClean="0"/>
              <a:t>      −21.35270   </a:t>
            </a:r>
            <a:r>
              <a:rPr lang="tr-TR" dirty="0" err="1" smtClean="0"/>
              <a:t>Akaike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 60.70541</a:t>
            </a:r>
          </a:p>
          <a:p>
            <a:r>
              <a:rPr lang="tr-TR" dirty="0" err="1" smtClean="0"/>
              <a:t>Schwarz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   67.65870   </a:t>
            </a:r>
            <a:r>
              <a:rPr lang="tr-TR" dirty="0" err="1" smtClean="0"/>
              <a:t>Hannan</a:t>
            </a:r>
            <a:r>
              <a:rPr lang="tr-TR" dirty="0" smtClean="0"/>
              <a:t>-</a:t>
            </a:r>
            <a:r>
              <a:rPr lang="tr-TR" dirty="0" err="1" smtClean="0"/>
              <a:t>Quinn</a:t>
            </a:r>
            <a:r>
              <a:rPr lang="tr-TR" dirty="0" smtClean="0"/>
              <a:t>         61.06147</a:t>
            </a:r>
          </a:p>
          <a:p>
            <a:endParaRPr lang="tr-TR" dirty="0" smtClean="0"/>
          </a:p>
          <a:p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cases</a:t>
            </a:r>
            <a:r>
              <a:rPr lang="tr-TR" dirty="0" smtClean="0"/>
              <a:t> '</a:t>
            </a:r>
            <a:r>
              <a:rPr lang="tr-TR" dirty="0" err="1" smtClean="0"/>
              <a:t>correctly</a:t>
            </a:r>
            <a:r>
              <a:rPr lang="tr-TR" dirty="0" smtClean="0"/>
              <a:t> </a:t>
            </a:r>
            <a:r>
              <a:rPr lang="tr-TR" dirty="0" err="1" smtClean="0"/>
              <a:t>predicted</a:t>
            </a:r>
            <a:r>
              <a:rPr lang="tr-TR" dirty="0" smtClean="0"/>
              <a:t>' = 10 (62.5%)</a:t>
            </a:r>
          </a:p>
          <a:p>
            <a:r>
              <a:rPr lang="tr-TR" dirty="0" err="1" smtClean="0"/>
              <a:t>Likelihood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test: </a:t>
            </a:r>
            <a:r>
              <a:rPr lang="tr-TR" dirty="0" err="1" smtClean="0"/>
              <a:t>Chi</a:t>
            </a:r>
            <a:r>
              <a:rPr lang="tr-TR" dirty="0" smtClean="0"/>
              <a:t>-</a:t>
            </a:r>
            <a:r>
              <a:rPr lang="tr-TR" dirty="0" err="1" smtClean="0"/>
              <a:t>square</a:t>
            </a:r>
            <a:r>
              <a:rPr lang="tr-TR" dirty="0" smtClean="0"/>
              <a:t>(5) = 8.68307 [0.1224]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212</TotalTime>
  <Words>999</Words>
  <Application>Microsoft Office PowerPoint</Application>
  <PresentationFormat>Ekran Gösterisi (4:3)</PresentationFormat>
  <Paragraphs>189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Canlı</vt:lpstr>
      <vt:lpstr>Brand Effect on Customer</vt:lpstr>
      <vt:lpstr>Slayt 2</vt:lpstr>
      <vt:lpstr>Slayt 3</vt:lpstr>
      <vt:lpstr>Slayt 4</vt:lpstr>
      <vt:lpstr>Previous Studies</vt:lpstr>
      <vt:lpstr>Minute Maid scored highest during the non-blind test,but during blind test,Minute Maid was the least preferred orange juice.  This shows that Minute Maid’s use of mass-media and national marketing campaign creates this brand loyalty and perception of quality.</vt:lpstr>
      <vt:lpstr>Slayt 7</vt:lpstr>
      <vt:lpstr>Slayt 8</vt:lpstr>
      <vt:lpstr>Slayt 9</vt:lpstr>
      <vt:lpstr>Slayt 10</vt:lpstr>
      <vt:lpstr>Slayt 11</vt:lpstr>
      <vt:lpstr>Taste jucy-Taste</vt:lpstr>
      <vt:lpstr>Brand cappy-taste&amp;brand</vt:lpstr>
      <vt:lpstr>Consistency 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Effect on Customer</dc:title>
  <dc:creator>user</dc:creator>
  <cp:lastModifiedBy>user</cp:lastModifiedBy>
  <cp:revision>22</cp:revision>
  <dcterms:created xsi:type="dcterms:W3CDTF">2016-05-12T18:46:15Z</dcterms:created>
  <dcterms:modified xsi:type="dcterms:W3CDTF">2016-05-13T07:11:47Z</dcterms:modified>
</cp:coreProperties>
</file>