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90" r:id="rId4"/>
    <p:sldId id="289" r:id="rId5"/>
    <p:sldId id="288" r:id="rId6"/>
    <p:sldId id="287" r:id="rId7"/>
    <p:sldId id="258" r:id="rId8"/>
    <p:sldId id="262" r:id="rId9"/>
    <p:sldId id="299" r:id="rId10"/>
    <p:sldId id="292" r:id="rId11"/>
    <p:sldId id="264" r:id="rId12"/>
    <p:sldId id="297" r:id="rId13"/>
    <p:sldId id="259" r:id="rId14"/>
    <p:sldId id="263" r:id="rId15"/>
    <p:sldId id="293" r:id="rId16"/>
    <p:sldId id="298" r:id="rId17"/>
    <p:sldId id="294" r:id="rId18"/>
    <p:sldId id="295" r:id="rId19"/>
    <p:sldId id="296" r:id="rId20"/>
    <p:sldId id="265" r:id="rId21"/>
    <p:sldId id="266" r:id="rId22"/>
    <p:sldId id="267" r:id="rId23"/>
    <p:sldId id="300" r:id="rId24"/>
    <p:sldId id="301" r:id="rId25"/>
    <p:sldId id="305" r:id="rId26"/>
    <p:sldId id="268" r:id="rId27"/>
    <p:sldId id="303" r:id="rId28"/>
    <p:sldId id="304" r:id="rId29"/>
    <p:sldId id="269" r:id="rId30"/>
    <p:sldId id="270" r:id="rId31"/>
    <p:sldId id="271" r:id="rId32"/>
    <p:sldId id="272" r:id="rId33"/>
    <p:sldId id="273" r:id="rId34"/>
    <p:sldId id="274" r:id="rId35"/>
    <p:sldId id="275" r:id="rId36"/>
    <p:sldId id="276" r:id="rId37"/>
    <p:sldId id="277" r:id="rId38"/>
    <p:sldId id="278" r:id="rId39"/>
    <p:sldId id="279" r:id="rId40"/>
    <p:sldId id="280" r:id="rId41"/>
    <p:sldId id="281" r:id="rId42"/>
    <p:sldId id="282" r:id="rId43"/>
    <p:sldId id="283" r:id="rId44"/>
    <p:sldId id="284" r:id="rId45"/>
    <p:sldId id="285" r:id="rId46"/>
    <p:sldId id="286" r:id="rId4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Behavioral%20&#214;Dev\Behavioral%20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Behavioral%20&#214;Dev\Behavioral%20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Behavioral%20&#214;Dev\Behavioral%20DAT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Behavioral%20&#214;Dev\Behavioral%20DAT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enel\Desktop\Behavioral%20DAT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enel\Desktop\Behavioral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426913215217954"/>
          <c:y val="0.18268735431681279"/>
          <c:w val="0.87190736334727004"/>
          <c:h val="0.769720112596493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'Sayfa1'!$B$1</c:f>
              <c:strCache>
                <c:ptCount val="1"/>
                <c:pt idx="0">
                  <c:v>Utility Percepiton</c:v>
                </c:pt>
              </c:strCache>
            </c:strRef>
          </c:tx>
          <c:invertIfNegative val="0"/>
          <c:cat>
            <c:strRef>
              <c:f>'Sayfa1'!$A$2:$A$5</c:f>
              <c:strCache>
                <c:ptCount val="3"/>
                <c:pt idx="0">
                  <c:v>Potential Loss</c:v>
                </c:pt>
                <c:pt idx="2">
                  <c:v>Potential Gain</c:v>
                </c:pt>
              </c:strCache>
            </c:strRef>
          </c:cat>
          <c:val>
            <c:numRef>
              <c:f>'Sayfa1'!$B$2:$B$5</c:f>
              <c:numCache>
                <c:formatCode>General</c:formatCode>
                <c:ptCount val="4"/>
                <c:pt idx="0">
                  <c:v>-10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432000"/>
        <c:axId val="128433536"/>
      </c:barChart>
      <c:catAx>
        <c:axId val="128432000"/>
        <c:scaling>
          <c:orientation val="minMax"/>
        </c:scaling>
        <c:delete val="0"/>
        <c:axPos val="b"/>
        <c:majorTickMark val="out"/>
        <c:minorTickMark val="none"/>
        <c:tickLblPos val="nextTo"/>
        <c:crossAx val="128433536"/>
        <c:crosses val="autoZero"/>
        <c:auto val="1"/>
        <c:lblAlgn val="ctr"/>
        <c:lblOffset val="100"/>
        <c:noMultiLvlLbl val="0"/>
      </c:catAx>
      <c:valAx>
        <c:axId val="12843353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1284320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8"/>
          <c:dLbls>
            <c:dLbl>
              <c:idx val="0"/>
              <c:layout>
                <c:manualLayout>
                  <c:x val="-0.19020515484607387"/>
                  <c:y val="-6.2696737399548248E-3"/>
                </c:manualLayout>
              </c:layout>
              <c:spPr/>
              <c:txPr>
                <a:bodyPr/>
                <a:lstStyle/>
                <a:p>
                  <a:pPr>
                    <a:defRPr sz="2800"/>
                  </a:pPr>
                  <a:endParaRPr lang="tr-T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7076420624401584"/>
                  <c:y val="-4.5837499537088504E-3"/>
                </c:manualLayout>
              </c:layout>
              <c:spPr/>
              <c:txPr>
                <a:bodyPr/>
                <a:lstStyle/>
                <a:p>
                  <a:pPr>
                    <a:defRPr sz="2800"/>
                  </a:pPr>
                  <a:endParaRPr lang="tr-T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Sayfa1!$K$30:$L$30</c:f>
              <c:strCache>
                <c:ptCount val="2"/>
                <c:pt idx="0">
                  <c:v>Female </c:v>
                </c:pt>
                <c:pt idx="1">
                  <c:v>Male</c:v>
                </c:pt>
              </c:strCache>
            </c:strRef>
          </c:cat>
          <c:val>
            <c:numRef>
              <c:f>Sayfa1!$K$31:$L$31</c:f>
              <c:numCache>
                <c:formatCode>General</c:formatCode>
                <c:ptCount val="2"/>
                <c:pt idx="0">
                  <c:v>25</c:v>
                </c:pt>
                <c:pt idx="1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tr-T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r-TR"/>
              <a:t>CHOICE (ND as Default Option</a:t>
            </a:r>
            <a:r>
              <a:rPr lang="tr-TR" baseline="0"/>
              <a:t>)</a:t>
            </a:r>
            <a:endParaRPr lang="tr-TR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explosion val="11"/>
          <c:dLbls>
            <c:txPr>
              <a:bodyPr/>
              <a:lstStyle/>
              <a:p>
                <a:pPr>
                  <a:defRPr sz="2000"/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Sayfa1!$M$9:$N$9</c:f>
              <c:strCache>
                <c:ptCount val="2"/>
                <c:pt idx="0">
                  <c:v>D</c:v>
                </c:pt>
                <c:pt idx="1">
                  <c:v>ND</c:v>
                </c:pt>
              </c:strCache>
            </c:strRef>
          </c:cat>
          <c:val>
            <c:numRef>
              <c:f>Sayfa1!$M$10:$N$10</c:f>
              <c:numCache>
                <c:formatCode>General</c:formatCode>
                <c:ptCount val="2"/>
                <c:pt idx="0">
                  <c:v>9</c:v>
                </c:pt>
                <c:pt idx="1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0947353455818096"/>
          <c:y val="0.45094706911636045"/>
          <c:w val="0.16552646544181976"/>
          <c:h val="0.32953887067379095"/>
        </c:manualLayout>
      </c:layout>
      <c:overlay val="0"/>
      <c:txPr>
        <a:bodyPr/>
        <a:lstStyle/>
        <a:p>
          <a:pPr>
            <a:defRPr sz="2000"/>
          </a:pPr>
          <a:endParaRPr lang="tr-TR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tr-T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r-TR"/>
              <a:t>   CHOICE</a:t>
            </a:r>
            <a:r>
              <a:rPr lang="tr-TR" baseline="0"/>
              <a:t> (D as Default Option)</a:t>
            </a:r>
          </a:p>
        </c:rich>
      </c:tx>
      <c:layout>
        <c:manualLayout>
          <c:xMode val="edge"/>
          <c:yMode val="edge"/>
          <c:x val="0.20027557471361079"/>
          <c:y val="6.481481481481489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5937905009408871"/>
          <c:y val="0.22042906095071438"/>
          <c:w val="0.40463457097922906"/>
          <c:h val="0.59561253958299398"/>
        </c:manualLayout>
      </c:layout>
      <c:pieChart>
        <c:varyColors val="1"/>
        <c:ser>
          <c:idx val="0"/>
          <c:order val="0"/>
          <c:explosion val="11"/>
          <c:dLbls>
            <c:txPr>
              <a:bodyPr/>
              <a:lstStyle/>
              <a:p>
                <a:pPr>
                  <a:defRPr sz="2000"/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Sayfa1!$M$21:$N$21</c:f>
              <c:strCache>
                <c:ptCount val="2"/>
                <c:pt idx="0">
                  <c:v>D</c:v>
                </c:pt>
                <c:pt idx="1">
                  <c:v>ND</c:v>
                </c:pt>
              </c:strCache>
            </c:strRef>
          </c:cat>
          <c:val>
            <c:numRef>
              <c:f>Sayfa1!$M$22:$N$22</c:f>
              <c:numCache>
                <c:formatCode>General</c:formatCode>
                <c:ptCount val="2"/>
                <c:pt idx="0">
                  <c:v>19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888665658484556"/>
          <c:y val="0.38538677177559039"/>
          <c:w val="0.12515674732123513"/>
          <c:h val="0.18260909490883698"/>
        </c:manualLayout>
      </c:layout>
      <c:overlay val="0"/>
      <c:txPr>
        <a:bodyPr/>
        <a:lstStyle/>
        <a:p>
          <a:pPr>
            <a:defRPr sz="2000"/>
          </a:pPr>
          <a:endParaRPr lang="tr-TR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r-TR"/>
              <a:t>Male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explosion val="14"/>
          <c:dLbls>
            <c:txPr>
              <a:bodyPr/>
              <a:lstStyle/>
              <a:p>
                <a:pPr>
                  <a:defRPr sz="2000"/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Sayfa1!$H$47:$I$47</c:f>
              <c:strCache>
                <c:ptCount val="2"/>
                <c:pt idx="0">
                  <c:v>Default Option</c:v>
                </c:pt>
                <c:pt idx="1">
                  <c:v> New Option</c:v>
                </c:pt>
              </c:strCache>
            </c:strRef>
          </c:cat>
          <c:val>
            <c:numRef>
              <c:f>Sayfa1!$H$48:$I$48</c:f>
              <c:numCache>
                <c:formatCode>General</c:formatCode>
                <c:ptCount val="2"/>
                <c:pt idx="0">
                  <c:v>17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r-TR"/>
              <a:t>Female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explosion val="11"/>
          <c:dPt>
            <c:idx val="0"/>
            <c:bubble3D val="0"/>
          </c:dPt>
          <c:dLbls>
            <c:txPr>
              <a:bodyPr/>
              <a:lstStyle/>
              <a:p>
                <a:pPr>
                  <a:defRPr sz="2000"/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Sayfa1!$H$52:$I$52</c:f>
              <c:strCache>
                <c:ptCount val="2"/>
                <c:pt idx="0">
                  <c:v>Default Option</c:v>
                </c:pt>
                <c:pt idx="1">
                  <c:v>New Option</c:v>
                </c:pt>
              </c:strCache>
            </c:strRef>
          </c:cat>
          <c:val>
            <c:numRef>
              <c:f>Sayfa1!$H$53:$I$53</c:f>
              <c:numCache>
                <c:formatCode>General</c:formatCode>
                <c:ptCount val="2"/>
                <c:pt idx="0">
                  <c:v>18</c:v>
                </c:pt>
                <c:pt idx="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Dikdörtgen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Dikdörtgen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Dikdörtgen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Dikdörtgen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Dikdörtgen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Yuvarlatılmış Dikdörtgen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Yuvarlatılmış Dikdörtgen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Dikdörtgen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7EBB4B9-8BFD-4610-8716-E6935DAC11BD}" type="datetimeFigureOut">
              <a:rPr lang="tr-TR" smtClean="0"/>
              <a:pPr/>
              <a:t>13.05.2016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BE4910F-FDF3-40D9-9132-6CC3E321B54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B4B9-8BFD-4610-8716-E6935DAC11BD}" type="datetimeFigureOut">
              <a:rPr lang="tr-TR" smtClean="0"/>
              <a:pPr/>
              <a:t>13.05.2016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910F-FDF3-40D9-9132-6CC3E321B54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B4B9-8BFD-4610-8716-E6935DAC11BD}" type="datetimeFigureOut">
              <a:rPr lang="tr-TR" smtClean="0"/>
              <a:pPr/>
              <a:t>13.05.2016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910F-FDF3-40D9-9132-6CC3E321B54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B4B9-8BFD-4610-8716-E6935DAC11BD}" type="datetimeFigureOut">
              <a:rPr lang="tr-TR" smtClean="0"/>
              <a:pPr/>
              <a:t>13.05.2016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910F-FDF3-40D9-9132-6CC3E321B54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B4B9-8BFD-4610-8716-E6935DAC11BD}" type="datetimeFigureOut">
              <a:rPr lang="tr-TR" smtClean="0"/>
              <a:pPr/>
              <a:t>13.05.2016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910F-FDF3-40D9-9132-6CC3E321B54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B4B9-8BFD-4610-8716-E6935DAC11BD}" type="datetimeFigureOut">
              <a:rPr lang="tr-TR" smtClean="0"/>
              <a:pPr/>
              <a:t>13.05.2016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910F-FDF3-40D9-9132-6CC3E321B54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2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EBB4B9-8BFD-4610-8716-E6935DAC11BD}" type="datetimeFigureOut">
              <a:rPr lang="tr-TR" smtClean="0"/>
              <a:pPr/>
              <a:t>13.05.2016</a:t>
            </a:fld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BE4910F-FDF3-40D9-9132-6CC3E321B54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7EBB4B9-8BFD-4610-8716-E6935DAC11BD}" type="datetimeFigureOut">
              <a:rPr lang="tr-TR" smtClean="0"/>
              <a:pPr/>
              <a:t>13.05.2016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BE4910F-FDF3-40D9-9132-6CC3E321B54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B4B9-8BFD-4610-8716-E6935DAC11BD}" type="datetimeFigureOut">
              <a:rPr lang="tr-TR" smtClean="0"/>
              <a:pPr/>
              <a:t>13.05.2016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910F-FDF3-40D9-9132-6CC3E321B54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B4B9-8BFD-4610-8716-E6935DAC11BD}" type="datetimeFigureOut">
              <a:rPr lang="tr-TR" smtClean="0"/>
              <a:pPr/>
              <a:t>13.05.2016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910F-FDF3-40D9-9132-6CC3E321B54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B4B9-8BFD-4610-8716-E6935DAC11BD}" type="datetimeFigureOut">
              <a:rPr lang="tr-TR" smtClean="0"/>
              <a:pPr/>
              <a:t>13.05.2016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910F-FDF3-40D9-9132-6CC3E321B54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Dikdörtgen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Dikdörtgen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Dikdörtgen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Dikdörtgen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Yuvarlatılmış Dikdörtgen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Yuvarlatılmış Dikdörtgen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Dikdörtgen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Dikdörtgen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Dikdörtgen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Dikdörtgen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Dikdörtgen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Dikdörtgen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7EBB4B9-8BFD-4610-8716-E6935DAC11BD}" type="datetimeFigureOut">
              <a:rPr lang="tr-TR" smtClean="0"/>
              <a:pPr/>
              <a:t>13.05.2016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BE4910F-FDF3-40D9-9132-6CC3E321B54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sus\Desktop\Behavioral%20&#214;Dev\Sol.el.mpg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sus\Desktop\Behavioral%20&#214;Dev\Sa&#287;.el.m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8458200" cy="1470025"/>
          </a:xfrm>
        </p:spPr>
        <p:txBody>
          <a:bodyPr/>
          <a:lstStyle/>
          <a:p>
            <a:r>
              <a:rPr lang="tr-TR" dirty="0" smtClean="0"/>
              <a:t>STATUS QUO BIAS ON RISK ASSESSMENT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907704" y="4077072"/>
            <a:ext cx="4953000" cy="1752600"/>
          </a:xfrm>
        </p:spPr>
        <p:txBody>
          <a:bodyPr/>
          <a:lstStyle/>
          <a:p>
            <a:r>
              <a:rPr lang="tr-TR" dirty="0" smtClean="0"/>
              <a:t>Galip Cem Berk / 21211281</a:t>
            </a:r>
          </a:p>
          <a:p>
            <a:r>
              <a:rPr lang="tr-TR" dirty="0" smtClean="0"/>
              <a:t>Adem Yılmaz / 20911816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ND as </a:t>
            </a:r>
            <a:r>
              <a:rPr lang="tr-TR" dirty="0" err="1" smtClean="0"/>
              <a:t>Default</a:t>
            </a:r>
            <a:r>
              <a:rPr lang="tr-TR" dirty="0" smtClean="0"/>
              <a:t> </a:t>
            </a:r>
            <a:r>
              <a:rPr lang="tr-TR" dirty="0" err="1" smtClean="0"/>
              <a:t>Option</a:t>
            </a:r>
            <a:endParaRPr lang="tr-TR" dirty="0"/>
          </a:p>
        </p:txBody>
      </p:sp>
      <p:pic>
        <p:nvPicPr>
          <p:cNvPr id="6" name="Sol.el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68375" y="2249488"/>
            <a:ext cx="7207250" cy="4324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4" name="3 Grafik"/>
          <p:cNvGraphicFramePr/>
          <p:nvPr/>
        </p:nvGraphicFramePr>
        <p:xfrm>
          <a:off x="2286000" y="2057400"/>
          <a:ext cx="4572000" cy="3603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124744"/>
            <a:ext cx="8820472" cy="544979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tr-TR" sz="2400" dirty="0" smtClean="0"/>
          </a:p>
          <a:p>
            <a:pPr>
              <a:buFont typeface="Arial" pitchFamily="34" charset="0"/>
              <a:buChar char="•"/>
            </a:pPr>
            <a:endParaRPr lang="tr-TR" sz="2400" dirty="0"/>
          </a:p>
          <a:p>
            <a:pPr>
              <a:buFont typeface="Arial" pitchFamily="34" charset="0"/>
              <a:buChar char="•"/>
            </a:pPr>
            <a:r>
              <a:rPr lang="tr-TR" sz="2400" dirty="0" smtClean="0"/>
              <a:t>Model </a:t>
            </a:r>
            <a:r>
              <a:rPr lang="tr-TR" sz="2400" dirty="0"/>
              <a:t>1: Logit, using observations 1-25</a:t>
            </a:r>
          </a:p>
          <a:p>
            <a:pPr>
              <a:buFont typeface="Arial" pitchFamily="34" charset="0"/>
              <a:buChar char="•"/>
            </a:pPr>
            <a:r>
              <a:rPr lang="tr-TR" sz="2400" dirty="0"/>
              <a:t>Dependent variable: Choice</a:t>
            </a:r>
          </a:p>
          <a:p>
            <a:pPr>
              <a:buFont typeface="Arial" pitchFamily="34" charset="0"/>
              <a:buChar char="•"/>
            </a:pPr>
            <a:r>
              <a:rPr lang="tr-TR" sz="2400" dirty="0"/>
              <a:t>Standard errors based on Hessian</a:t>
            </a:r>
          </a:p>
          <a:p>
            <a:pPr>
              <a:buFont typeface="Arial" pitchFamily="34" charset="0"/>
              <a:buChar char="•"/>
            </a:pPr>
            <a:endParaRPr lang="tr-TR" sz="2400" dirty="0"/>
          </a:p>
          <a:p>
            <a:pPr>
              <a:buFont typeface="Arial" pitchFamily="34" charset="0"/>
              <a:buChar char="•"/>
            </a:pPr>
            <a:r>
              <a:rPr lang="tr-TR" sz="2400" dirty="0"/>
              <a:t>                  coefficient   std. error     z      p-value</a:t>
            </a:r>
          </a:p>
          <a:p>
            <a:pPr>
              <a:buFont typeface="Arial" pitchFamily="34" charset="0"/>
              <a:buChar char="•"/>
            </a:pPr>
            <a:r>
              <a:rPr lang="tr-TR" sz="2400" dirty="0"/>
              <a:t>  -----------------------------------------------------------</a:t>
            </a:r>
          </a:p>
          <a:p>
            <a:pPr>
              <a:buFont typeface="Arial" pitchFamily="34" charset="0"/>
              <a:buChar char="•"/>
            </a:pPr>
            <a:r>
              <a:rPr lang="tr-TR" sz="2400" dirty="0"/>
              <a:t>  DefaultOption    −0.575364     0.416667    −1.381   0.1673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(D as </a:t>
            </a:r>
            <a:r>
              <a:rPr lang="tr-TR" dirty="0" err="1" smtClean="0"/>
              <a:t>Default</a:t>
            </a:r>
            <a:r>
              <a:rPr lang="tr-TR" dirty="0" smtClean="0"/>
              <a:t> </a:t>
            </a:r>
            <a:r>
              <a:rPr lang="tr-TR" dirty="0" err="1" smtClean="0"/>
              <a:t>Option</a:t>
            </a:r>
            <a:r>
              <a:rPr lang="tr-TR" dirty="0" smtClean="0"/>
              <a:t>)</a:t>
            </a:r>
            <a:endParaRPr lang="tr-TR" dirty="0"/>
          </a:p>
        </p:txBody>
      </p:sp>
      <p:pic>
        <p:nvPicPr>
          <p:cNvPr id="8" name="Sağ.el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55576" y="2060848"/>
            <a:ext cx="7620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Grafik"/>
          <p:cNvGraphicFramePr/>
          <p:nvPr/>
        </p:nvGraphicFramePr>
        <p:xfrm>
          <a:off x="1187624" y="2057400"/>
          <a:ext cx="5760864" cy="396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</p:spPr>
        <p:txBody>
          <a:bodyPr>
            <a:normAutofit/>
          </a:bodyPr>
          <a:lstStyle/>
          <a:p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Model </a:t>
            </a:r>
            <a:r>
              <a:rPr lang="tr-TR" sz="2400" dirty="0"/>
              <a:t>1: Logit, using observations 1-25</a:t>
            </a:r>
          </a:p>
          <a:p>
            <a:r>
              <a:rPr lang="tr-TR" sz="2400" dirty="0"/>
              <a:t>Dependent variable: Choice</a:t>
            </a:r>
          </a:p>
          <a:p>
            <a:r>
              <a:rPr lang="tr-TR" sz="2400" dirty="0"/>
              <a:t>Standard errors based on Hessian</a:t>
            </a:r>
          </a:p>
          <a:p>
            <a:endParaRPr lang="tr-TR" sz="2400" dirty="0"/>
          </a:p>
          <a:p>
            <a:r>
              <a:rPr lang="tr-TR" sz="2400" dirty="0"/>
              <a:t>              </a:t>
            </a:r>
            <a:r>
              <a:rPr lang="tr-TR" sz="2400" dirty="0" smtClean="0"/>
              <a:t>    </a:t>
            </a:r>
            <a:r>
              <a:rPr lang="tr-TR" sz="2400" dirty="0"/>
              <a:t>coefficient   std. error     z     p-value</a:t>
            </a:r>
          </a:p>
          <a:p>
            <a:r>
              <a:rPr lang="tr-TR" sz="2400" dirty="0"/>
              <a:t>  ----------------------------------------------------------</a:t>
            </a:r>
          </a:p>
          <a:p>
            <a:r>
              <a:rPr lang="tr-TR" sz="2400" dirty="0"/>
              <a:t>  DefaultOption     1.15268      0.468293    2.461   0.0138  **</a:t>
            </a:r>
          </a:p>
          <a:p>
            <a:endParaRPr lang="tr-TR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Correlation</a:t>
            </a:r>
            <a:r>
              <a:rPr lang="tr-TR" dirty="0" smtClean="0"/>
              <a:t> </a:t>
            </a:r>
            <a:r>
              <a:rPr lang="tr-TR" dirty="0" err="1" smtClean="0"/>
              <a:t>Among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Variables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err="1" smtClean="0"/>
              <a:t>Correlation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 </a:t>
            </a:r>
            <a:r>
              <a:rPr lang="tr-TR" dirty="0" err="1" smtClean="0"/>
              <a:t>Default</a:t>
            </a:r>
            <a:r>
              <a:rPr lang="tr-TR" dirty="0" smtClean="0"/>
              <a:t> </a:t>
            </a:r>
            <a:r>
              <a:rPr lang="tr-TR" dirty="0" err="1" smtClean="0"/>
              <a:t>Option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Choice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en-US" dirty="0" err="1" smtClean="0"/>
              <a:t>corr</a:t>
            </a:r>
            <a:r>
              <a:rPr lang="en-US" dirty="0" smtClean="0"/>
              <a:t>(Choice, </a:t>
            </a:r>
            <a:r>
              <a:rPr lang="en-US" dirty="0" err="1" smtClean="0"/>
              <a:t>DefaultOption</a:t>
            </a:r>
            <a:r>
              <a:rPr lang="en-US" dirty="0" smtClean="0"/>
              <a:t>) = 0.40291148</a:t>
            </a:r>
          </a:p>
          <a:p>
            <a:pPr>
              <a:buNone/>
            </a:pPr>
            <a:r>
              <a:rPr lang="en-US" dirty="0" smtClean="0"/>
              <a:t>Under the null hypothesis of no correlation:</a:t>
            </a:r>
          </a:p>
          <a:p>
            <a:pPr>
              <a:buNone/>
            </a:pPr>
            <a:r>
              <a:rPr lang="en-US" dirty="0" smtClean="0"/>
              <a:t> t(48) = 3.04997, with two-tailed p-value 0.0037</a:t>
            </a:r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/>
          <a:lstStyle/>
          <a:p>
            <a:pPr>
              <a:buNone/>
            </a:pPr>
            <a:r>
              <a:rPr lang="tr-TR" dirty="0" err="1" smtClean="0"/>
              <a:t>Correlation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Gender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Success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en-US" dirty="0" err="1" smtClean="0"/>
              <a:t>corr</a:t>
            </a:r>
            <a:r>
              <a:rPr lang="en-US" dirty="0" smtClean="0"/>
              <a:t>(Gender, </a:t>
            </a:r>
            <a:r>
              <a:rPr lang="en-US" dirty="0" err="1" smtClean="0"/>
              <a:t>SuccessFail</a:t>
            </a:r>
            <a:r>
              <a:rPr lang="en-US" dirty="0" smtClean="0"/>
              <a:t>) = -0.04364358</a:t>
            </a:r>
          </a:p>
          <a:p>
            <a:pPr>
              <a:buNone/>
            </a:pPr>
            <a:r>
              <a:rPr lang="en-US" dirty="0" smtClean="0"/>
              <a:t>Under the null hypothesis of no correlation:</a:t>
            </a:r>
          </a:p>
          <a:p>
            <a:pPr>
              <a:buNone/>
            </a:pPr>
            <a:r>
              <a:rPr lang="en-US" dirty="0" smtClean="0"/>
              <a:t> t(48) = -0.30266, with two-tailed p-value 0.7635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/>
          <a:lstStyle/>
          <a:p>
            <a:pPr>
              <a:buNone/>
            </a:pPr>
            <a:r>
              <a:rPr lang="tr-TR" dirty="0" err="1" smtClean="0"/>
              <a:t>Correlation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gender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choice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en-US" dirty="0" err="1" smtClean="0"/>
              <a:t>corr</a:t>
            </a:r>
            <a:r>
              <a:rPr lang="en-US" dirty="0" smtClean="0"/>
              <a:t>(Gender, Choice) = 0.08058230</a:t>
            </a:r>
          </a:p>
          <a:p>
            <a:pPr>
              <a:buNone/>
            </a:pPr>
            <a:r>
              <a:rPr lang="en-US" dirty="0" smtClean="0"/>
              <a:t>Under the null hypothesis of no correlation:</a:t>
            </a:r>
          </a:p>
          <a:p>
            <a:pPr>
              <a:buNone/>
            </a:pPr>
            <a:r>
              <a:rPr lang="en-US" dirty="0" smtClean="0"/>
              <a:t> t(48) = 0.560112, with two-tailed p-value 0.5780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808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ü"/>
            </a:pPr>
            <a:r>
              <a:rPr lang="tr-TR" dirty="0" err="1" smtClean="0"/>
              <a:t>Status</a:t>
            </a:r>
            <a:r>
              <a:rPr lang="tr-TR" dirty="0" smtClean="0"/>
              <a:t> </a:t>
            </a:r>
            <a:r>
              <a:rPr lang="tr-TR" dirty="0" err="1" smtClean="0"/>
              <a:t>Quo</a:t>
            </a:r>
            <a:r>
              <a:rPr lang="tr-TR" dirty="0" smtClean="0"/>
              <a:t> </a:t>
            </a:r>
            <a:r>
              <a:rPr lang="tr-TR" dirty="0" err="1" smtClean="0"/>
              <a:t>Bias</a:t>
            </a:r>
            <a:r>
              <a:rPr lang="tr-TR" dirty="0" smtClean="0"/>
              <a:t> , a </a:t>
            </a:r>
            <a:r>
              <a:rPr lang="tr-TR" dirty="0" err="1" smtClean="0"/>
              <a:t>preference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current</a:t>
            </a:r>
            <a:r>
              <a:rPr lang="tr-TR" dirty="0" smtClean="0"/>
              <a:t> </a:t>
            </a:r>
            <a:r>
              <a:rPr lang="tr-TR" dirty="0" err="1" smtClean="0"/>
              <a:t>state</a:t>
            </a:r>
            <a:r>
              <a:rPr lang="tr-TR" dirty="0" smtClean="0"/>
              <a:t> of </a:t>
            </a:r>
            <a:r>
              <a:rPr lang="tr-TR" dirty="0" err="1" smtClean="0"/>
              <a:t>affairs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An </a:t>
            </a:r>
            <a:r>
              <a:rPr lang="tr-TR" dirty="0" err="1" smtClean="0"/>
              <a:t>implication</a:t>
            </a:r>
            <a:r>
              <a:rPr lang="tr-TR" dirty="0" smtClean="0"/>
              <a:t> of </a:t>
            </a:r>
            <a:r>
              <a:rPr lang="tr-TR" dirty="0" err="1" smtClean="0"/>
              <a:t>loss</a:t>
            </a:r>
            <a:r>
              <a:rPr lang="tr-TR" dirty="0" smtClean="0"/>
              <a:t> </a:t>
            </a:r>
            <a:r>
              <a:rPr lang="tr-TR" dirty="0" err="1" smtClean="0"/>
              <a:t>aversion</a:t>
            </a:r>
            <a:endParaRPr lang="tr-TR" dirty="0" smtClean="0"/>
          </a:p>
          <a:p>
            <a:pPr>
              <a:buFont typeface="Wingdings" pitchFamily="2" charset="2"/>
              <a:buChar char="ü"/>
            </a:pPr>
            <a:endParaRPr lang="tr-TR" dirty="0" smtClean="0"/>
          </a:p>
          <a:p>
            <a:pPr>
              <a:buFont typeface="Wingdings" pitchFamily="2" charset="2"/>
              <a:buChar char="ü"/>
            </a:pPr>
            <a:r>
              <a:rPr lang="tr-TR" dirty="0" err="1" smtClean="0"/>
              <a:t>Samuelson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Zeckhauser</a:t>
            </a:r>
            <a:r>
              <a:rPr lang="tr-TR" dirty="0" smtClean="0"/>
              <a:t> (1988)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Observation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Magnitude</a:t>
            </a:r>
            <a:r>
              <a:rPr lang="tr-TR" dirty="0" smtClean="0"/>
              <a:t> of </a:t>
            </a:r>
            <a:r>
              <a:rPr lang="tr-TR" dirty="0" err="1" smtClean="0"/>
              <a:t>Bias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Gender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2249424"/>
            <a:ext cx="8640960" cy="4325112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Male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-180528" y="2249424"/>
            <a:ext cx="9505056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Model 2: </a:t>
            </a:r>
            <a:r>
              <a:rPr lang="tr-TR" dirty="0" err="1" smtClean="0"/>
              <a:t>Logit</a:t>
            </a:r>
            <a:r>
              <a:rPr lang="tr-TR" dirty="0" smtClean="0"/>
              <a:t>,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observations</a:t>
            </a:r>
            <a:r>
              <a:rPr lang="tr-TR" dirty="0" smtClean="0"/>
              <a:t> 1-25</a:t>
            </a:r>
          </a:p>
          <a:p>
            <a:pPr>
              <a:buNone/>
            </a:pPr>
            <a:r>
              <a:rPr lang="tr-TR" dirty="0" err="1" smtClean="0"/>
              <a:t>Dependent</a:t>
            </a:r>
            <a:r>
              <a:rPr lang="tr-TR" dirty="0" smtClean="0"/>
              <a:t> </a:t>
            </a:r>
            <a:r>
              <a:rPr lang="tr-TR" dirty="0" err="1" smtClean="0"/>
              <a:t>variable</a:t>
            </a:r>
            <a:r>
              <a:rPr lang="tr-TR" dirty="0" smtClean="0"/>
              <a:t>: </a:t>
            </a:r>
            <a:r>
              <a:rPr lang="tr-TR" dirty="0" err="1" smtClean="0"/>
              <a:t>Choice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Standard </a:t>
            </a:r>
            <a:r>
              <a:rPr lang="tr-TR" dirty="0" err="1" smtClean="0"/>
              <a:t>errors</a:t>
            </a:r>
            <a:r>
              <a:rPr lang="tr-TR" dirty="0" smtClean="0"/>
              <a:t> </a:t>
            </a:r>
            <a:r>
              <a:rPr lang="tr-TR" dirty="0" err="1" smtClean="0"/>
              <a:t>based</a:t>
            </a:r>
            <a:r>
              <a:rPr lang="tr-TR" dirty="0" smtClean="0"/>
              <a:t> on </a:t>
            </a:r>
            <a:r>
              <a:rPr lang="tr-TR" dirty="0" err="1" smtClean="0"/>
              <a:t>Hessian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               </a:t>
            </a:r>
            <a:r>
              <a:rPr lang="tr-TR" dirty="0" err="1" smtClean="0"/>
              <a:t>coefficient</a:t>
            </a:r>
            <a:r>
              <a:rPr lang="tr-TR" dirty="0" smtClean="0"/>
              <a:t>   </a:t>
            </a:r>
            <a:r>
              <a:rPr lang="tr-TR" dirty="0" err="1" smtClean="0"/>
              <a:t>std</a:t>
            </a:r>
            <a:r>
              <a:rPr lang="tr-TR" dirty="0" smtClean="0"/>
              <a:t>. </a:t>
            </a:r>
            <a:r>
              <a:rPr lang="tr-TR" dirty="0" err="1" smtClean="0"/>
              <a:t>error</a:t>
            </a:r>
            <a:r>
              <a:rPr lang="tr-TR" dirty="0" smtClean="0"/>
              <a:t>     z      p-</a:t>
            </a:r>
            <a:r>
              <a:rPr lang="tr-TR" dirty="0" err="1" smtClean="0"/>
              <a:t>value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-----------------------------------------------------------</a:t>
            </a:r>
          </a:p>
          <a:p>
            <a:pPr>
              <a:buNone/>
            </a:pPr>
            <a:r>
              <a:rPr lang="tr-TR" dirty="0" smtClean="0"/>
              <a:t>  </a:t>
            </a:r>
            <a:r>
              <a:rPr lang="tr-TR" dirty="0" err="1" smtClean="0"/>
              <a:t>const</a:t>
            </a:r>
            <a:r>
              <a:rPr lang="tr-TR" dirty="0" smtClean="0"/>
              <a:t>            −0.693147     0.612372    −1.132   0.2577 </a:t>
            </a:r>
          </a:p>
          <a:p>
            <a:pPr>
              <a:buNone/>
            </a:pPr>
            <a:r>
              <a:rPr lang="tr-TR" dirty="0" smtClean="0"/>
              <a:t>  DefaultOption     1.50408      0.857969     1.753   0.0796 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Female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2249424"/>
            <a:ext cx="9684568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Model 1: </a:t>
            </a:r>
            <a:r>
              <a:rPr lang="tr-TR" dirty="0" err="1" smtClean="0"/>
              <a:t>Logit</a:t>
            </a:r>
            <a:r>
              <a:rPr lang="tr-TR" dirty="0" smtClean="0"/>
              <a:t>,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observations</a:t>
            </a:r>
            <a:r>
              <a:rPr lang="tr-TR" dirty="0" smtClean="0"/>
              <a:t> 1-25</a:t>
            </a:r>
          </a:p>
          <a:p>
            <a:pPr>
              <a:buNone/>
            </a:pPr>
            <a:r>
              <a:rPr lang="tr-TR" dirty="0" err="1" smtClean="0"/>
              <a:t>Dependent</a:t>
            </a:r>
            <a:r>
              <a:rPr lang="tr-TR" dirty="0" smtClean="0"/>
              <a:t> </a:t>
            </a:r>
            <a:r>
              <a:rPr lang="tr-TR" dirty="0" err="1" smtClean="0"/>
              <a:t>variable</a:t>
            </a:r>
            <a:r>
              <a:rPr lang="tr-TR" dirty="0" smtClean="0"/>
              <a:t>: </a:t>
            </a:r>
            <a:r>
              <a:rPr lang="tr-TR" dirty="0" err="1" smtClean="0"/>
              <a:t>Choice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Standard </a:t>
            </a:r>
            <a:r>
              <a:rPr lang="tr-TR" dirty="0" err="1" smtClean="0"/>
              <a:t>errors</a:t>
            </a:r>
            <a:r>
              <a:rPr lang="tr-TR" dirty="0" smtClean="0"/>
              <a:t> </a:t>
            </a:r>
            <a:r>
              <a:rPr lang="tr-TR" dirty="0" err="1" smtClean="0"/>
              <a:t>based</a:t>
            </a:r>
            <a:r>
              <a:rPr lang="tr-TR" dirty="0" smtClean="0"/>
              <a:t> on </a:t>
            </a:r>
            <a:r>
              <a:rPr lang="tr-TR" dirty="0" err="1" smtClean="0"/>
              <a:t>Hessian</a:t>
            </a:r>
            <a:endParaRPr lang="tr-TR" dirty="0" smtClean="0"/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                  </a:t>
            </a:r>
            <a:r>
              <a:rPr lang="tr-TR" dirty="0" err="1" smtClean="0"/>
              <a:t>coefficient</a:t>
            </a:r>
            <a:r>
              <a:rPr lang="tr-TR" dirty="0" smtClean="0"/>
              <a:t>   </a:t>
            </a:r>
            <a:r>
              <a:rPr lang="tr-TR" dirty="0" err="1" smtClean="0"/>
              <a:t>std</a:t>
            </a:r>
            <a:r>
              <a:rPr lang="tr-TR" dirty="0" smtClean="0"/>
              <a:t>. </a:t>
            </a:r>
            <a:r>
              <a:rPr lang="tr-TR" dirty="0" err="1" smtClean="0"/>
              <a:t>error</a:t>
            </a:r>
            <a:r>
              <a:rPr lang="tr-TR" dirty="0" smtClean="0"/>
              <a:t>      z      p-</a:t>
            </a:r>
            <a:r>
              <a:rPr lang="tr-TR" dirty="0" err="1" smtClean="0"/>
              <a:t>value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------------------------------------------------------------</a:t>
            </a:r>
          </a:p>
          <a:p>
            <a:pPr>
              <a:buNone/>
            </a:pPr>
            <a:r>
              <a:rPr lang="tr-TR" dirty="0" err="1" smtClean="0"/>
              <a:t>const</a:t>
            </a:r>
            <a:r>
              <a:rPr lang="tr-TR" dirty="0" smtClean="0"/>
              <a:t>            −0.470004     0.570088    −0.8244   0.4097</a:t>
            </a:r>
          </a:p>
          <a:p>
            <a:pPr>
              <a:buNone/>
            </a:pPr>
            <a:r>
              <a:rPr lang="tr-TR" dirty="0" err="1" smtClean="0"/>
              <a:t>DefaultOption</a:t>
            </a:r>
            <a:r>
              <a:rPr lang="tr-TR" dirty="0" smtClean="0"/>
              <a:t>     2.07944      0.961769     2.162    0.0306  </a:t>
            </a: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21800"/>
          </a:xfrm>
        </p:spPr>
        <p:txBody>
          <a:bodyPr/>
          <a:lstStyle/>
          <a:p>
            <a:pPr marL="109728" indent="0">
              <a:buNone/>
            </a:pPr>
            <a:r>
              <a:rPr lang="tr-TR" dirty="0" smtClean="0"/>
              <a:t>Probabilty of Making Status Quo Bias by Gender (Male)</a:t>
            </a:r>
          </a:p>
          <a:p>
            <a:pPr marL="109728" indent="0">
              <a:buNone/>
            </a:pPr>
            <a:endParaRPr lang="tr-TR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0758215"/>
              </p:ext>
            </p:extLst>
          </p:nvPr>
        </p:nvGraphicFramePr>
        <p:xfrm>
          <a:off x="2123728" y="2132856"/>
          <a:ext cx="4716016" cy="3387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13999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65816"/>
          </a:xfrm>
        </p:spPr>
        <p:txBody>
          <a:bodyPr/>
          <a:lstStyle/>
          <a:p>
            <a:pPr marL="109728" indent="0">
              <a:buNone/>
            </a:pPr>
            <a:r>
              <a:rPr lang="tr-TR" dirty="0"/>
              <a:t>Probabilty of Making Status Quo Bias by Gender </a:t>
            </a:r>
            <a:r>
              <a:rPr lang="tr-TR" dirty="0" smtClean="0"/>
              <a:t>(Female</a:t>
            </a:r>
            <a:r>
              <a:rPr lang="tr-TR" dirty="0"/>
              <a:t>)</a:t>
            </a:r>
          </a:p>
          <a:p>
            <a:pPr marL="109728" indent="0">
              <a:buNone/>
            </a:pPr>
            <a:endParaRPr lang="tr-TR" dirty="0" smtClean="0"/>
          </a:p>
          <a:p>
            <a:pPr marL="109728" indent="0">
              <a:buNone/>
            </a:pPr>
            <a:endParaRPr lang="tr-TR" dirty="0"/>
          </a:p>
          <a:p>
            <a:pPr marL="109728" indent="0">
              <a:buNone/>
            </a:pPr>
            <a:endParaRPr lang="tr-TR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8670199"/>
              </p:ext>
            </p:extLst>
          </p:nvPr>
        </p:nvGraphicFramePr>
        <p:xfrm>
          <a:off x="1907704" y="2060848"/>
          <a:ext cx="493204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74266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Conclusion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tr-TR" dirty="0" smtClean="0"/>
              <a:t>As we had expected before our experiment the presence of the default option led people to be affected by Status Quo bias.</a:t>
            </a:r>
          </a:p>
          <a:p>
            <a:pPr marL="109728" indent="0">
              <a:buNone/>
            </a:pPr>
            <a:endParaRPr lang="tr-TR" dirty="0" smtClean="0"/>
          </a:p>
          <a:p>
            <a:pPr marL="109728" indent="0">
              <a:buNone/>
            </a:pPr>
            <a:r>
              <a:rPr lang="tr-TR" dirty="0" smtClean="0"/>
              <a:t>We observed the correlation between default option and choice datas while there was not among other variables in our model.</a:t>
            </a:r>
          </a:p>
          <a:p>
            <a:pPr marL="109728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24953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518248"/>
          </a:xfrm>
        </p:spPr>
        <p:txBody>
          <a:bodyPr/>
          <a:lstStyle/>
          <a:p>
            <a:pPr algn="ctr"/>
            <a:r>
              <a:rPr lang="tr-TR" dirty="0" err="1" smtClean="0"/>
              <a:t>Thank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65816"/>
          </a:xfrm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93887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97516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Methodology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tr-TR" dirty="0" smtClean="0"/>
              <a:t>A </a:t>
            </a:r>
            <a:r>
              <a:rPr lang="tr-TR" dirty="0" err="1" smtClean="0"/>
              <a:t>ball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thrown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 bin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subjects</a:t>
            </a:r>
            <a:r>
              <a:rPr lang="tr-TR" dirty="0" smtClean="0"/>
              <a:t> </a:t>
            </a:r>
            <a:r>
              <a:rPr lang="tr-TR" dirty="0" err="1" smtClean="0"/>
              <a:t>whether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dominant </a:t>
            </a:r>
            <a:r>
              <a:rPr lang="tr-TR" dirty="0" err="1" smtClean="0"/>
              <a:t>hand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non</a:t>
            </a:r>
            <a:r>
              <a:rPr lang="tr-TR" dirty="0" smtClean="0"/>
              <a:t>-dominant </a:t>
            </a:r>
            <a:r>
              <a:rPr lang="tr-TR" dirty="0" err="1" smtClean="0"/>
              <a:t>hand</a:t>
            </a:r>
            <a:r>
              <a:rPr lang="tr-TR" dirty="0" smtClean="0"/>
              <a:t>.</a:t>
            </a:r>
          </a:p>
          <a:p>
            <a:pPr>
              <a:buFont typeface="Wingdings" pitchFamily="2" charset="2"/>
              <a:buChar char="ü"/>
            </a:pPr>
            <a:endParaRPr lang="tr-TR" dirty="0" smtClean="0"/>
          </a:p>
          <a:p>
            <a:pPr>
              <a:buFont typeface="Wingdings" pitchFamily="2" charset="2"/>
              <a:buChar char="ü"/>
            </a:pP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percieve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risk </a:t>
            </a:r>
            <a:r>
              <a:rPr lang="tr-TR" dirty="0" err="1" smtClean="0"/>
              <a:t>assessment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effect</a:t>
            </a:r>
            <a:r>
              <a:rPr lang="tr-TR" dirty="0" smtClean="0"/>
              <a:t> of </a:t>
            </a:r>
            <a:r>
              <a:rPr lang="tr-TR" dirty="0" err="1" smtClean="0"/>
              <a:t>status</a:t>
            </a:r>
            <a:r>
              <a:rPr lang="tr-TR" dirty="0" smtClean="0"/>
              <a:t> </a:t>
            </a:r>
            <a:r>
              <a:rPr lang="tr-TR" dirty="0" err="1" smtClean="0"/>
              <a:t>quo</a:t>
            </a:r>
            <a:r>
              <a:rPr lang="tr-TR" dirty="0" smtClean="0"/>
              <a:t> </a:t>
            </a:r>
            <a:r>
              <a:rPr lang="tr-TR" dirty="0" err="1" smtClean="0"/>
              <a:t>relationship</a:t>
            </a:r>
            <a:r>
              <a:rPr lang="tr-TR" dirty="0" smtClean="0"/>
              <a:t>, </a:t>
            </a:r>
            <a:r>
              <a:rPr lang="tr-TR" dirty="0" err="1" smtClean="0"/>
              <a:t>videos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shown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random</a:t>
            </a:r>
            <a:r>
              <a:rPr lang="tr-TR" dirty="0" smtClean="0"/>
              <a:t> </a:t>
            </a:r>
            <a:r>
              <a:rPr lang="tr-TR" dirty="0" err="1" smtClean="0"/>
              <a:t>groups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rewards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scores</a:t>
            </a:r>
            <a:r>
              <a:rPr lang="tr-T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65816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tr-TR" dirty="0" err="1" smtClean="0"/>
              <a:t>Experiment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done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participation</a:t>
            </a:r>
            <a:r>
              <a:rPr lang="tr-TR" dirty="0" smtClean="0"/>
              <a:t> of 50 </a:t>
            </a:r>
            <a:r>
              <a:rPr lang="tr-TR" dirty="0" err="1" smtClean="0"/>
              <a:t>students</a:t>
            </a:r>
            <a:r>
              <a:rPr lang="tr-TR" dirty="0" smtClean="0"/>
              <a:t>.</a:t>
            </a:r>
          </a:p>
          <a:p>
            <a:pPr>
              <a:buFont typeface="Wingdings" pitchFamily="2" charset="2"/>
              <a:buChar char="ü"/>
            </a:pPr>
            <a:endParaRPr lang="tr-TR" dirty="0" smtClean="0"/>
          </a:p>
          <a:p>
            <a:pPr>
              <a:buFont typeface="Wingdings" pitchFamily="2" charset="2"/>
              <a:buChar char="ü"/>
            </a:pPr>
            <a:r>
              <a:rPr lang="tr-TR" dirty="0" err="1" smtClean="0"/>
              <a:t>In</a:t>
            </a:r>
            <a:r>
              <a:rPr lang="tr-TR" dirty="0" smtClean="0"/>
              <a:t> 4 </a:t>
            </a:r>
            <a:r>
              <a:rPr lang="tr-TR" dirty="0" err="1" smtClean="0"/>
              <a:t>days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reached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required</a:t>
            </a:r>
            <a:r>
              <a:rPr lang="tr-TR" dirty="0" smtClean="0"/>
              <a:t> data.</a:t>
            </a:r>
          </a:p>
          <a:p>
            <a:pPr>
              <a:buFont typeface="Wingdings" pitchFamily="2" charset="2"/>
              <a:buChar char="ü"/>
            </a:pPr>
            <a:endParaRPr lang="tr-TR" dirty="0" smtClean="0"/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Collected data was processed with the relevant statistical programs, models were constructed and the results of each interpreted. </a:t>
            </a:r>
          </a:p>
          <a:p>
            <a:pPr>
              <a:buFont typeface="Wingdings" pitchFamily="2" charset="2"/>
              <a:buChar char="ü"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268413"/>
          <a:ext cx="8229600" cy="4896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632181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                  </a:t>
                      </a:r>
                      <a:r>
                        <a:rPr lang="tr-TR" sz="5400" dirty="0" smtClean="0"/>
                        <a:t>REWARD</a:t>
                      </a:r>
                      <a:endParaRPr lang="tr-TR" sz="5400" dirty="0"/>
                    </a:p>
                  </a:txBody>
                  <a:tcPr/>
                </a:tc>
              </a:tr>
              <a:tr h="1632181">
                <a:tc>
                  <a:txBody>
                    <a:bodyPr/>
                    <a:lstStyle/>
                    <a:p>
                      <a:r>
                        <a:rPr lang="tr-TR" sz="4400" dirty="0" smtClean="0"/>
                        <a:t>Dominant </a:t>
                      </a:r>
                      <a:r>
                        <a:rPr lang="tr-TR" sz="4400" dirty="0" err="1" smtClean="0"/>
                        <a:t>Hand</a:t>
                      </a:r>
                      <a:endParaRPr lang="tr-TR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1632181">
                <a:tc>
                  <a:txBody>
                    <a:bodyPr/>
                    <a:lstStyle/>
                    <a:p>
                      <a:r>
                        <a:rPr lang="tr-TR" sz="4400" dirty="0" err="1" smtClean="0"/>
                        <a:t>Non</a:t>
                      </a:r>
                      <a:r>
                        <a:rPr lang="tr-TR" sz="4400" dirty="0" smtClean="0"/>
                        <a:t>-Dominant</a:t>
                      </a:r>
                      <a:r>
                        <a:rPr lang="tr-TR" sz="4400" baseline="0" dirty="0" smtClean="0"/>
                        <a:t> </a:t>
                      </a:r>
                      <a:r>
                        <a:rPr lang="tr-TR" sz="4400" baseline="0" dirty="0" err="1" smtClean="0"/>
                        <a:t>Hand</a:t>
                      </a:r>
                      <a:endParaRPr lang="tr-TR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Asus\Desktop\ulker-cokonat-37-g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068960"/>
            <a:ext cx="1296144" cy="1354138"/>
          </a:xfrm>
          <a:prstGeom prst="rect">
            <a:avLst/>
          </a:prstGeom>
          <a:noFill/>
        </p:spPr>
      </p:pic>
      <p:pic>
        <p:nvPicPr>
          <p:cNvPr id="6" name="Picture 3" descr="C:\Users\Asus\Desktop\ulker-cokonat-37-gr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4725144"/>
            <a:ext cx="1368152" cy="1282129"/>
          </a:xfrm>
          <a:prstGeom prst="rect">
            <a:avLst/>
          </a:prstGeom>
          <a:noFill/>
        </p:spPr>
      </p:pic>
      <p:pic>
        <p:nvPicPr>
          <p:cNvPr id="7" name="Picture 4" descr="C:\Users\Asus\Desktop\ulker-cokonat-37-gr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4725144"/>
            <a:ext cx="1354138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125538"/>
          <a:ext cx="8229600" cy="5448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Purpose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60848"/>
            <a:ext cx="8686800" cy="451368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endParaRPr lang="tr-TR" dirty="0" smtClean="0"/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experiment</a:t>
            </a:r>
            <a:r>
              <a:rPr lang="tr-TR" dirty="0" smtClean="0"/>
              <a:t> </a:t>
            </a:r>
            <a:r>
              <a:rPr lang="tr-TR" dirty="0" err="1" smtClean="0"/>
              <a:t>examines</a:t>
            </a:r>
            <a:r>
              <a:rPr lang="tr-TR" dirty="0" smtClean="0"/>
              <a:t> </a:t>
            </a:r>
            <a:r>
              <a:rPr lang="tr-TR" dirty="0" err="1" smtClean="0"/>
              <a:t>how</a:t>
            </a:r>
            <a:r>
              <a:rPr lang="tr-TR" dirty="0" smtClean="0"/>
              <a:t> </a:t>
            </a:r>
            <a:r>
              <a:rPr lang="tr-TR" dirty="0" err="1" smtClean="0"/>
              <a:t>people</a:t>
            </a:r>
            <a:r>
              <a:rPr lang="tr-TR" dirty="0" smtClean="0"/>
              <a:t> </a:t>
            </a:r>
            <a:r>
              <a:rPr lang="tr-TR" dirty="0" err="1" smtClean="0"/>
              <a:t>make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assessment</a:t>
            </a:r>
            <a:r>
              <a:rPr lang="tr-TR" dirty="0" smtClean="0"/>
              <a:t> of risk </a:t>
            </a:r>
            <a:r>
              <a:rPr lang="tr-TR" dirty="0" err="1" smtClean="0"/>
              <a:t>under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effect</a:t>
            </a:r>
            <a:r>
              <a:rPr lang="tr-TR" dirty="0" smtClean="0"/>
              <a:t> of </a:t>
            </a:r>
            <a:r>
              <a:rPr lang="tr-TR" dirty="0" err="1" smtClean="0"/>
              <a:t>default</a:t>
            </a:r>
            <a:r>
              <a:rPr lang="tr-TR" dirty="0" smtClean="0"/>
              <a:t> </a:t>
            </a:r>
            <a:r>
              <a:rPr lang="tr-TR" dirty="0" err="1" smtClean="0"/>
              <a:t>option</a:t>
            </a:r>
            <a:r>
              <a:rPr lang="tr-TR" dirty="0" smtClean="0"/>
              <a:t>.*</a:t>
            </a:r>
          </a:p>
          <a:p>
            <a:pPr>
              <a:buFont typeface="Wingdings" pitchFamily="2" charset="2"/>
              <a:buChar char="ü"/>
            </a:pPr>
            <a:endParaRPr lang="tr-TR" dirty="0" smtClean="0"/>
          </a:p>
          <a:p>
            <a:pPr>
              <a:buFont typeface="Wingdings" pitchFamily="2" charset="2"/>
              <a:buChar char="ü"/>
            </a:pPr>
            <a:r>
              <a:rPr lang="tr-TR" dirty="0" err="1" smtClean="0"/>
              <a:t>Choice</a:t>
            </a:r>
            <a:endParaRPr lang="tr-TR" dirty="0" smtClean="0"/>
          </a:p>
          <a:p>
            <a:pPr>
              <a:buFont typeface="Wingdings" pitchFamily="2" charset="2"/>
              <a:buChar char="ü"/>
            </a:pPr>
            <a:endParaRPr lang="tr-TR" dirty="0" smtClean="0"/>
          </a:p>
          <a:p>
            <a:pPr>
              <a:buFont typeface="Wingdings" pitchFamily="2" charset="2"/>
              <a:buChar char="ü"/>
            </a:pPr>
            <a:r>
              <a:rPr lang="tr-TR" dirty="0" err="1" smtClean="0"/>
              <a:t>Gender</a:t>
            </a:r>
            <a:endParaRPr lang="tr-TR" dirty="0" smtClean="0"/>
          </a:p>
          <a:p>
            <a:pPr>
              <a:buFont typeface="Wingdings" pitchFamily="2" charset="2"/>
              <a:buChar char="ü"/>
            </a:pPr>
            <a:endParaRPr lang="tr-TR" dirty="0" smtClean="0"/>
          </a:p>
          <a:p>
            <a:pPr>
              <a:buFont typeface="Wingdings" pitchFamily="2" charset="2"/>
              <a:buChar char="ü"/>
            </a:pPr>
            <a:r>
              <a:rPr lang="tr-TR" dirty="0" err="1" smtClean="0"/>
              <a:t>Success</a:t>
            </a:r>
            <a:r>
              <a:rPr lang="tr-TR" dirty="0" smtClean="0"/>
              <a:t>/Fail</a:t>
            </a:r>
          </a:p>
          <a:p>
            <a:pPr>
              <a:buNone/>
            </a:pPr>
            <a:r>
              <a:rPr lang="tr-TR" dirty="0" smtClean="0"/>
              <a:t>   </a:t>
            </a:r>
          </a:p>
          <a:p>
            <a:pPr>
              <a:buNone/>
            </a:pPr>
            <a:r>
              <a:rPr lang="tr-TR" dirty="0" smtClean="0"/>
              <a:t>   </a:t>
            </a:r>
          </a:p>
          <a:p>
            <a:pPr>
              <a:buNone/>
            </a:pPr>
            <a:r>
              <a:rPr lang="tr-TR" dirty="0" smtClean="0"/>
              <a:t>   </a:t>
            </a:r>
          </a:p>
          <a:p>
            <a:pPr>
              <a:buNone/>
            </a:pPr>
            <a:r>
              <a:rPr lang="tr-TR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Sample</a:t>
            </a:r>
            <a:r>
              <a:rPr lang="tr-TR" dirty="0" smtClean="0"/>
              <a:t> Profile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err="1" smtClean="0">
                <a:solidFill>
                  <a:srgbClr val="C00000"/>
                </a:solidFill>
              </a:rPr>
              <a:t>Age</a:t>
            </a:r>
            <a:r>
              <a:rPr lang="tr-TR" dirty="0" smtClean="0"/>
              <a:t> : 18-26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err="1" smtClean="0">
                <a:solidFill>
                  <a:srgbClr val="C00000"/>
                </a:solidFill>
              </a:rPr>
              <a:t>Gender</a:t>
            </a:r>
            <a:r>
              <a:rPr lang="tr-TR" dirty="0" smtClean="0">
                <a:solidFill>
                  <a:srgbClr val="C00000"/>
                </a:solidFill>
              </a:rPr>
              <a:t>:</a:t>
            </a:r>
          </a:p>
          <a:p>
            <a:pPr>
              <a:buNone/>
            </a:pPr>
            <a:endParaRPr lang="tr-TR" dirty="0">
              <a:solidFill>
                <a:srgbClr val="C00000"/>
              </a:solidFill>
            </a:endParaRPr>
          </a:p>
        </p:txBody>
      </p:sp>
      <p:graphicFrame>
        <p:nvGraphicFramePr>
          <p:cNvPr id="6" name="3 İçerik Yer Tutucusu"/>
          <p:cNvGraphicFramePr>
            <a:graphicFrameLocks/>
          </p:cNvGraphicFramePr>
          <p:nvPr/>
        </p:nvGraphicFramePr>
        <p:xfrm>
          <a:off x="457200" y="3717032"/>
          <a:ext cx="3826768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Results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200" dirty="0" smtClean="0"/>
              <a:t>Model 1: </a:t>
            </a:r>
            <a:r>
              <a:rPr lang="tr-TR" sz="2200" dirty="0" err="1" smtClean="0"/>
              <a:t>Logit</a:t>
            </a:r>
            <a:r>
              <a:rPr lang="tr-TR" sz="2200" dirty="0" smtClean="0"/>
              <a:t>, </a:t>
            </a:r>
            <a:r>
              <a:rPr lang="tr-TR" sz="2200" dirty="0" err="1" smtClean="0"/>
              <a:t>using</a:t>
            </a:r>
            <a:r>
              <a:rPr lang="tr-TR" sz="2200" dirty="0" smtClean="0"/>
              <a:t> </a:t>
            </a:r>
            <a:r>
              <a:rPr lang="tr-TR" sz="2200" dirty="0" err="1" smtClean="0"/>
              <a:t>observations</a:t>
            </a:r>
            <a:r>
              <a:rPr lang="tr-TR" sz="2200" dirty="0" smtClean="0"/>
              <a:t> 1-50</a:t>
            </a:r>
          </a:p>
          <a:p>
            <a:r>
              <a:rPr lang="tr-TR" sz="2200" dirty="0" err="1" smtClean="0"/>
              <a:t>Dependent</a:t>
            </a:r>
            <a:r>
              <a:rPr lang="tr-TR" sz="2200" dirty="0" smtClean="0"/>
              <a:t> </a:t>
            </a:r>
            <a:r>
              <a:rPr lang="tr-TR" sz="2200" dirty="0" err="1" smtClean="0"/>
              <a:t>variable</a:t>
            </a:r>
            <a:r>
              <a:rPr lang="tr-TR" sz="2200" dirty="0" smtClean="0"/>
              <a:t>: </a:t>
            </a:r>
            <a:r>
              <a:rPr lang="tr-TR" sz="2200" dirty="0" err="1" smtClean="0"/>
              <a:t>Choice</a:t>
            </a:r>
            <a:endParaRPr lang="tr-TR" sz="2200" dirty="0" smtClean="0"/>
          </a:p>
          <a:p>
            <a:r>
              <a:rPr lang="tr-TR" sz="2200" dirty="0" smtClean="0"/>
              <a:t>Standard </a:t>
            </a:r>
            <a:r>
              <a:rPr lang="tr-TR" sz="2200" dirty="0" err="1" smtClean="0"/>
              <a:t>errors</a:t>
            </a:r>
            <a:r>
              <a:rPr lang="tr-TR" sz="2200" dirty="0" smtClean="0"/>
              <a:t> </a:t>
            </a:r>
            <a:r>
              <a:rPr lang="tr-TR" sz="2200" dirty="0" err="1" smtClean="0"/>
              <a:t>based</a:t>
            </a:r>
            <a:r>
              <a:rPr lang="tr-TR" sz="2200" dirty="0" smtClean="0"/>
              <a:t> on </a:t>
            </a:r>
            <a:r>
              <a:rPr lang="tr-TR" sz="2200" dirty="0" err="1" smtClean="0"/>
              <a:t>Hessian</a:t>
            </a:r>
            <a:endParaRPr lang="tr-TR" sz="2200" dirty="0" smtClean="0"/>
          </a:p>
          <a:p>
            <a:endParaRPr lang="tr-TR" sz="2200" dirty="0" smtClean="0"/>
          </a:p>
          <a:p>
            <a:r>
              <a:rPr lang="tr-TR" sz="2200" dirty="0" smtClean="0"/>
              <a:t>                  </a:t>
            </a:r>
            <a:r>
              <a:rPr lang="tr-TR" sz="2200" dirty="0" err="1" smtClean="0"/>
              <a:t>coefficient</a:t>
            </a:r>
            <a:r>
              <a:rPr lang="tr-TR" sz="2200" dirty="0" smtClean="0"/>
              <a:t>   </a:t>
            </a:r>
            <a:r>
              <a:rPr lang="tr-TR" sz="2200" dirty="0" err="1" smtClean="0"/>
              <a:t>std</a:t>
            </a:r>
            <a:r>
              <a:rPr lang="tr-TR" sz="2200" dirty="0" smtClean="0"/>
              <a:t>. </a:t>
            </a:r>
            <a:r>
              <a:rPr lang="tr-TR" sz="2200" dirty="0" err="1" smtClean="0"/>
              <a:t>error</a:t>
            </a:r>
            <a:r>
              <a:rPr lang="tr-TR" sz="2200" dirty="0" smtClean="0"/>
              <a:t>     z      p-</a:t>
            </a:r>
            <a:r>
              <a:rPr lang="tr-TR" sz="2200" dirty="0" err="1" smtClean="0"/>
              <a:t>value</a:t>
            </a:r>
            <a:endParaRPr lang="tr-TR" sz="2200" dirty="0" smtClean="0"/>
          </a:p>
          <a:p>
            <a:r>
              <a:rPr lang="tr-TR" sz="2200" dirty="0" smtClean="0"/>
              <a:t>  -----------------------------------------------------------</a:t>
            </a:r>
          </a:p>
          <a:p>
            <a:r>
              <a:rPr lang="tr-TR" sz="2200" dirty="0" smtClean="0"/>
              <a:t>  </a:t>
            </a:r>
            <a:r>
              <a:rPr lang="tr-TR" sz="2200" dirty="0" err="1" smtClean="0"/>
              <a:t>const</a:t>
            </a:r>
            <a:r>
              <a:rPr lang="tr-TR" sz="2200" dirty="0" smtClean="0"/>
              <a:t>            −0.575364     0.416667    −1.381   0.1673 </a:t>
            </a:r>
          </a:p>
          <a:p>
            <a:r>
              <a:rPr lang="tr-TR" sz="2200" dirty="0" smtClean="0"/>
              <a:t>  </a:t>
            </a:r>
            <a:r>
              <a:rPr lang="tr-TR" sz="2200" dirty="0" err="1" smtClean="0"/>
              <a:t>DefaultOption</a:t>
            </a:r>
            <a:r>
              <a:rPr lang="tr-TR" sz="2200" dirty="0" smtClean="0"/>
              <a:t>     1.72804      0.626825     2.757   0.0058  ***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Şehir Hayatı">
  <a:themeElements>
    <a:clrScheme name="Şehir Hayatı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Şehir Hayatı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Şehir Hayat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211</TotalTime>
  <Words>556</Words>
  <Application>Microsoft Office PowerPoint</Application>
  <PresentationFormat>On-screen Show (4:3)</PresentationFormat>
  <Paragraphs>128</Paragraphs>
  <Slides>46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Şehir Hayatı</vt:lpstr>
      <vt:lpstr>STATUS QUO BIAS ON RISK ASSESSMENT </vt:lpstr>
      <vt:lpstr>PowerPoint Presentation</vt:lpstr>
      <vt:lpstr>Methodology </vt:lpstr>
      <vt:lpstr>PowerPoint Presentation</vt:lpstr>
      <vt:lpstr>PowerPoint Presentation</vt:lpstr>
      <vt:lpstr>PowerPoint Presentation</vt:lpstr>
      <vt:lpstr>Purpose </vt:lpstr>
      <vt:lpstr>Sample Profile</vt:lpstr>
      <vt:lpstr>Results</vt:lpstr>
      <vt:lpstr>ND as Default Option</vt:lpstr>
      <vt:lpstr>PowerPoint Presentation</vt:lpstr>
      <vt:lpstr>PowerPoint Presentation</vt:lpstr>
      <vt:lpstr>(D as Default Option)</vt:lpstr>
      <vt:lpstr>PowerPoint Presentation</vt:lpstr>
      <vt:lpstr>PowerPoint Presentation</vt:lpstr>
      <vt:lpstr>Correlation Among the Variables</vt:lpstr>
      <vt:lpstr>PowerPoint Presentation</vt:lpstr>
      <vt:lpstr>PowerPoint Presentation</vt:lpstr>
      <vt:lpstr>PowerPoint Presentation</vt:lpstr>
      <vt:lpstr>Observation of the Magnitude of Bias by Gender </vt:lpstr>
      <vt:lpstr>Male</vt:lpstr>
      <vt:lpstr>Female</vt:lpstr>
      <vt:lpstr>PowerPoint Presentation</vt:lpstr>
      <vt:lpstr>PowerPoint Presentation</vt:lpstr>
      <vt:lpstr>Conclusion</vt:lpstr>
      <vt:lpstr>Thank You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QUO EFFECT ON RISK ASSESSMENT</dc:title>
  <dc:creator>Asus</dc:creator>
  <cp:lastModifiedBy>HU</cp:lastModifiedBy>
  <cp:revision>23</cp:revision>
  <dcterms:created xsi:type="dcterms:W3CDTF">2016-05-11T00:11:30Z</dcterms:created>
  <dcterms:modified xsi:type="dcterms:W3CDTF">2016-05-13T07:29:14Z</dcterms:modified>
</cp:coreProperties>
</file>